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57" r:id="rId4"/>
    <p:sldId id="284" r:id="rId5"/>
    <p:sldId id="258" r:id="rId6"/>
    <p:sldId id="261" r:id="rId7"/>
    <p:sldId id="262" r:id="rId8"/>
    <p:sldId id="265" r:id="rId9"/>
    <p:sldId id="281" r:id="rId10"/>
    <p:sldId id="266" r:id="rId11"/>
    <p:sldId id="285" r:id="rId12"/>
    <p:sldId id="272" r:id="rId13"/>
    <p:sldId id="275" r:id="rId14"/>
    <p:sldId id="286" r:id="rId15"/>
    <p:sldId id="274" r:id="rId16"/>
    <p:sldId id="277" r:id="rId17"/>
    <p:sldId id="278" r:id="rId18"/>
    <p:sldId id="279" r:id="rId19"/>
    <p:sldId id="280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BC4A9-4B96-4B98-8558-A55E8BA9977C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39DB5E-6457-4C84-89AB-C3DA7C783D97}">
      <dgm:prSet phldrT="[Текст]"/>
      <dgm:spPr/>
      <dgm:t>
        <a:bodyPr/>
        <a:lstStyle/>
        <a:p>
          <a:endParaRPr lang="ru-RU" dirty="0"/>
        </a:p>
      </dgm:t>
    </dgm:pt>
    <dgm:pt modelId="{70534BE3-AB19-437C-8EF7-F6001C95E122}" type="parTrans" cxnId="{3DAE5E71-0568-4C41-8A0C-08EEC03A2F04}">
      <dgm:prSet/>
      <dgm:spPr/>
      <dgm:t>
        <a:bodyPr/>
        <a:lstStyle/>
        <a:p>
          <a:endParaRPr lang="ru-RU"/>
        </a:p>
      </dgm:t>
    </dgm:pt>
    <dgm:pt modelId="{12A707B4-B4F4-4046-B29F-EAA48BF5DAF6}" type="sibTrans" cxnId="{3DAE5E71-0568-4C41-8A0C-08EEC03A2F04}">
      <dgm:prSet/>
      <dgm:spPr/>
      <dgm:t>
        <a:bodyPr/>
        <a:lstStyle/>
        <a:p>
          <a:endParaRPr lang="ru-RU"/>
        </a:p>
      </dgm:t>
    </dgm:pt>
    <dgm:pt modelId="{81E6B3C6-11E4-415A-B86E-42570B6EDF2D}">
      <dgm:prSet phldrT="[Текст]"/>
      <dgm:spPr/>
      <dgm:t>
        <a:bodyPr/>
        <a:lstStyle/>
        <a:p>
          <a:r>
            <a:rPr lang="ru-RU" dirty="0" smtClean="0"/>
            <a:t>ТРИЗ </a:t>
          </a:r>
          <a:endParaRPr lang="ru-RU" dirty="0"/>
        </a:p>
      </dgm:t>
    </dgm:pt>
    <dgm:pt modelId="{C38662CB-2887-4036-A168-747BD8A8EF95}" type="parTrans" cxnId="{CD355716-B472-4DD5-835F-E22A42BB1784}">
      <dgm:prSet/>
      <dgm:spPr/>
      <dgm:t>
        <a:bodyPr/>
        <a:lstStyle/>
        <a:p>
          <a:endParaRPr lang="ru-RU"/>
        </a:p>
      </dgm:t>
    </dgm:pt>
    <dgm:pt modelId="{1FE15A9B-698B-4D83-997A-940451E64A42}" type="sibTrans" cxnId="{CD355716-B472-4DD5-835F-E22A42BB1784}">
      <dgm:prSet/>
      <dgm:spPr/>
      <dgm:t>
        <a:bodyPr/>
        <a:lstStyle/>
        <a:p>
          <a:endParaRPr lang="ru-RU"/>
        </a:p>
      </dgm:t>
    </dgm:pt>
    <dgm:pt modelId="{544E4E16-465C-42ED-9480-B14AD3D8BCE2}">
      <dgm:prSet phldrT="[Текст]"/>
      <dgm:spPr/>
      <dgm:t>
        <a:bodyPr/>
        <a:lstStyle/>
        <a:p>
          <a:endParaRPr lang="ru-RU" dirty="0"/>
        </a:p>
      </dgm:t>
    </dgm:pt>
    <dgm:pt modelId="{61E7BBC6-0824-42C2-A958-51F7EE450B6A}" type="parTrans" cxnId="{F5A529E4-3D2B-4453-A7D5-E939CE54CAB1}">
      <dgm:prSet/>
      <dgm:spPr/>
      <dgm:t>
        <a:bodyPr/>
        <a:lstStyle/>
        <a:p>
          <a:endParaRPr lang="ru-RU"/>
        </a:p>
      </dgm:t>
    </dgm:pt>
    <dgm:pt modelId="{950CF3FE-D082-4124-9D16-55B4B9753339}" type="sibTrans" cxnId="{F5A529E4-3D2B-4453-A7D5-E939CE54CAB1}">
      <dgm:prSet/>
      <dgm:spPr/>
      <dgm:t>
        <a:bodyPr/>
        <a:lstStyle/>
        <a:p>
          <a:endParaRPr lang="ru-RU"/>
        </a:p>
      </dgm:t>
    </dgm:pt>
    <dgm:pt modelId="{05D3BDE6-49C5-4560-A1AE-55A61CE9A797}">
      <dgm:prSet phldrT="[Текст]"/>
      <dgm:spPr/>
      <dgm:t>
        <a:bodyPr/>
        <a:lstStyle/>
        <a:p>
          <a:r>
            <a:rPr lang="ru-RU" dirty="0" smtClean="0"/>
            <a:t>Латеральное мышление</a:t>
          </a:r>
          <a:endParaRPr lang="ru-RU" dirty="0"/>
        </a:p>
      </dgm:t>
    </dgm:pt>
    <dgm:pt modelId="{FB8411C4-954F-4F6C-A9F9-A386766A8408}" type="parTrans" cxnId="{163FF8E9-9F2E-4DA4-BF42-EDB63A20C982}">
      <dgm:prSet/>
      <dgm:spPr/>
      <dgm:t>
        <a:bodyPr/>
        <a:lstStyle/>
        <a:p>
          <a:endParaRPr lang="ru-RU"/>
        </a:p>
      </dgm:t>
    </dgm:pt>
    <dgm:pt modelId="{78C47D94-1AB9-4104-949F-EE7CFA8476EA}" type="sibTrans" cxnId="{163FF8E9-9F2E-4DA4-BF42-EDB63A20C982}">
      <dgm:prSet/>
      <dgm:spPr/>
      <dgm:t>
        <a:bodyPr/>
        <a:lstStyle/>
        <a:p>
          <a:endParaRPr lang="ru-RU"/>
        </a:p>
      </dgm:t>
    </dgm:pt>
    <dgm:pt modelId="{D113763E-4776-4D21-A8D3-50981B8EE6CE}">
      <dgm:prSet phldrT="[Текст]"/>
      <dgm:spPr/>
      <dgm:t>
        <a:bodyPr/>
        <a:lstStyle/>
        <a:p>
          <a:endParaRPr lang="ru-RU" dirty="0"/>
        </a:p>
      </dgm:t>
    </dgm:pt>
    <dgm:pt modelId="{E304D1D0-8759-443B-A7DE-C726B6754B7B}" type="parTrans" cxnId="{FC1F846D-FEC4-408C-AA62-3F4677DCD3C9}">
      <dgm:prSet/>
      <dgm:spPr/>
      <dgm:t>
        <a:bodyPr/>
        <a:lstStyle/>
        <a:p>
          <a:endParaRPr lang="ru-RU"/>
        </a:p>
      </dgm:t>
    </dgm:pt>
    <dgm:pt modelId="{07320E75-A5FD-404E-B48D-F7506DBE24B9}" type="sibTrans" cxnId="{FC1F846D-FEC4-408C-AA62-3F4677DCD3C9}">
      <dgm:prSet/>
      <dgm:spPr/>
      <dgm:t>
        <a:bodyPr/>
        <a:lstStyle/>
        <a:p>
          <a:endParaRPr lang="ru-RU"/>
        </a:p>
      </dgm:t>
    </dgm:pt>
    <dgm:pt modelId="{40F47844-E6DD-4B63-85AA-15D3EAB8E310}">
      <dgm:prSet phldrT="[Текст]"/>
      <dgm:spPr/>
      <dgm:t>
        <a:bodyPr/>
        <a:lstStyle/>
        <a:p>
          <a:r>
            <a:rPr lang="en-US" dirty="0" smtClean="0"/>
            <a:t>CRAFT</a:t>
          </a:r>
          <a:endParaRPr lang="ru-RU" dirty="0"/>
        </a:p>
      </dgm:t>
    </dgm:pt>
    <dgm:pt modelId="{E14E90C0-3E66-4464-8DFD-2413A114A501}" type="parTrans" cxnId="{FA2CCADB-7684-47CB-9645-A738F3CA1BF0}">
      <dgm:prSet/>
      <dgm:spPr/>
      <dgm:t>
        <a:bodyPr/>
        <a:lstStyle/>
        <a:p>
          <a:endParaRPr lang="ru-RU"/>
        </a:p>
      </dgm:t>
    </dgm:pt>
    <dgm:pt modelId="{4C3C2A37-F687-4E5B-8BA8-E7F9603DA06E}" type="sibTrans" cxnId="{FA2CCADB-7684-47CB-9645-A738F3CA1BF0}">
      <dgm:prSet/>
      <dgm:spPr/>
      <dgm:t>
        <a:bodyPr/>
        <a:lstStyle/>
        <a:p>
          <a:endParaRPr lang="ru-RU"/>
        </a:p>
      </dgm:t>
    </dgm:pt>
    <dgm:pt modelId="{269CED2A-829A-42C5-96F9-C32418DEA438}">
      <dgm:prSet phldrT="[Текст]"/>
      <dgm:spPr/>
      <dgm:t>
        <a:bodyPr/>
        <a:lstStyle/>
        <a:p>
          <a:endParaRPr lang="ru-RU" dirty="0"/>
        </a:p>
      </dgm:t>
    </dgm:pt>
    <dgm:pt modelId="{9FCAFFD9-EEB6-4697-9135-44453A5429BA}" type="parTrans" cxnId="{BEDD3314-2EA9-406E-B453-DCE54F98FF02}">
      <dgm:prSet/>
      <dgm:spPr/>
      <dgm:t>
        <a:bodyPr/>
        <a:lstStyle/>
        <a:p>
          <a:endParaRPr lang="ru-RU"/>
        </a:p>
      </dgm:t>
    </dgm:pt>
    <dgm:pt modelId="{874AD12B-CF7E-42BD-A032-C9D04E21E8F6}" type="sibTrans" cxnId="{BEDD3314-2EA9-406E-B453-DCE54F98FF02}">
      <dgm:prSet/>
      <dgm:spPr/>
      <dgm:t>
        <a:bodyPr/>
        <a:lstStyle/>
        <a:p>
          <a:endParaRPr lang="ru-RU"/>
        </a:p>
      </dgm:t>
    </dgm:pt>
    <dgm:pt modelId="{5F718B86-D6F1-4F32-8842-395CF4F858F8}">
      <dgm:prSet/>
      <dgm:spPr/>
      <dgm:t>
        <a:bodyPr/>
        <a:lstStyle/>
        <a:p>
          <a:r>
            <a:rPr lang="ru-RU" dirty="0" smtClean="0"/>
            <a:t>Дизайн-мышление</a:t>
          </a:r>
          <a:endParaRPr lang="ru-RU" dirty="0"/>
        </a:p>
      </dgm:t>
    </dgm:pt>
    <dgm:pt modelId="{65FEC464-A315-471F-AF07-A7363DA89500}" type="parTrans" cxnId="{3808C42D-CB43-4273-946B-11BE606C78A0}">
      <dgm:prSet/>
      <dgm:spPr/>
      <dgm:t>
        <a:bodyPr/>
        <a:lstStyle/>
        <a:p>
          <a:endParaRPr lang="ru-RU"/>
        </a:p>
      </dgm:t>
    </dgm:pt>
    <dgm:pt modelId="{FBACF973-A134-49BC-A0A3-BF70BE8F2A7C}" type="sibTrans" cxnId="{3808C42D-CB43-4273-946B-11BE606C78A0}">
      <dgm:prSet/>
      <dgm:spPr/>
      <dgm:t>
        <a:bodyPr/>
        <a:lstStyle/>
        <a:p>
          <a:endParaRPr lang="ru-RU"/>
        </a:p>
      </dgm:t>
    </dgm:pt>
    <dgm:pt modelId="{CFF33CD5-D1F7-44D0-B903-68FD971BC508}" type="pres">
      <dgm:prSet presAssocID="{662BC4A9-4B96-4B98-8558-A55E8BA9977C}" presName="linearFlow" presStyleCnt="0">
        <dgm:presLayoutVars>
          <dgm:dir/>
          <dgm:animLvl val="lvl"/>
          <dgm:resizeHandles val="exact"/>
        </dgm:presLayoutVars>
      </dgm:prSet>
      <dgm:spPr/>
    </dgm:pt>
    <dgm:pt modelId="{EBA23B82-4568-4C92-9526-D8E355005172}" type="pres">
      <dgm:prSet presAssocID="{FF39DB5E-6457-4C84-89AB-C3DA7C783D97}" presName="composite" presStyleCnt="0"/>
      <dgm:spPr/>
    </dgm:pt>
    <dgm:pt modelId="{595D93F7-71E0-4B8F-AE46-851422BCA85B}" type="pres">
      <dgm:prSet presAssocID="{FF39DB5E-6457-4C84-89AB-C3DA7C783D9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8E60D9F-FCB8-4148-B77D-D421488088D9}" type="pres">
      <dgm:prSet presAssocID="{FF39DB5E-6457-4C84-89AB-C3DA7C783D9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388F0-A9F3-46E9-8EDD-3073C857546C}" type="pres">
      <dgm:prSet presAssocID="{12A707B4-B4F4-4046-B29F-EAA48BF5DAF6}" presName="sp" presStyleCnt="0"/>
      <dgm:spPr/>
    </dgm:pt>
    <dgm:pt modelId="{24BD5F08-C81E-43E4-8AE8-7CF42C9F0B8A}" type="pres">
      <dgm:prSet presAssocID="{544E4E16-465C-42ED-9480-B14AD3D8BCE2}" presName="composite" presStyleCnt="0"/>
      <dgm:spPr/>
    </dgm:pt>
    <dgm:pt modelId="{938B886D-F697-4DCC-BB42-2CE84E318C4C}" type="pres">
      <dgm:prSet presAssocID="{544E4E16-465C-42ED-9480-B14AD3D8BCE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52D4506-564C-4641-9F05-525F73554BE0}" type="pres">
      <dgm:prSet presAssocID="{544E4E16-465C-42ED-9480-B14AD3D8BCE2}" presName="descendantText" presStyleLbl="alignAcc1" presStyleIdx="1" presStyleCnt="4" custLinFactNeighborX="-878" custLinFactNeighborY="9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FF9F1-B348-408E-8EE1-B5FF79FF0160}" type="pres">
      <dgm:prSet presAssocID="{950CF3FE-D082-4124-9D16-55B4B9753339}" presName="sp" presStyleCnt="0"/>
      <dgm:spPr/>
    </dgm:pt>
    <dgm:pt modelId="{0EBD0344-31B1-4B73-A71D-95038657CDCB}" type="pres">
      <dgm:prSet presAssocID="{D113763E-4776-4D21-A8D3-50981B8EE6CE}" presName="composite" presStyleCnt="0"/>
      <dgm:spPr/>
    </dgm:pt>
    <dgm:pt modelId="{E7178954-0E9D-4DB9-B71E-53BE7D9B8948}" type="pres">
      <dgm:prSet presAssocID="{D113763E-4776-4D21-A8D3-50981B8EE6CE}" presName="parentText" presStyleLbl="alignNode1" presStyleIdx="2" presStyleCnt="4" custLinFactNeighborX="0" custLinFactNeighborY="806">
        <dgm:presLayoutVars>
          <dgm:chMax val="1"/>
          <dgm:bulletEnabled val="1"/>
        </dgm:presLayoutVars>
      </dgm:prSet>
      <dgm:spPr/>
    </dgm:pt>
    <dgm:pt modelId="{70BF3175-D34F-4A22-9E90-4B0DD5FBD509}" type="pres">
      <dgm:prSet presAssocID="{D113763E-4776-4D21-A8D3-50981B8EE6C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348D9-2900-4A1C-A7E9-F5470E1061F6}" type="pres">
      <dgm:prSet presAssocID="{07320E75-A5FD-404E-B48D-F7506DBE24B9}" presName="sp" presStyleCnt="0"/>
      <dgm:spPr/>
    </dgm:pt>
    <dgm:pt modelId="{E1097FAF-C2C6-422B-B08A-86841DFFABEA}" type="pres">
      <dgm:prSet presAssocID="{269CED2A-829A-42C5-96F9-C32418DEA438}" presName="composite" presStyleCnt="0"/>
      <dgm:spPr/>
    </dgm:pt>
    <dgm:pt modelId="{6D0FF235-C5CD-4BCB-B081-9A376EFE840E}" type="pres">
      <dgm:prSet presAssocID="{269CED2A-829A-42C5-96F9-C32418DEA438}" presName="parentText" presStyleLbl="alignNode1" presStyleIdx="3" presStyleCnt="4" custLinFactNeighborX="0" custLinFactNeighborY="9014">
        <dgm:presLayoutVars>
          <dgm:chMax val="1"/>
          <dgm:bulletEnabled val="1"/>
        </dgm:presLayoutVars>
      </dgm:prSet>
      <dgm:spPr/>
    </dgm:pt>
    <dgm:pt modelId="{8DF13D01-7B80-4A49-96C4-D15E2D7671B5}" type="pres">
      <dgm:prSet presAssocID="{269CED2A-829A-42C5-96F9-C32418DEA43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597EB6-E700-4AA5-A797-3249BEF70A8A}" type="presOf" srcId="{269CED2A-829A-42C5-96F9-C32418DEA438}" destId="{6D0FF235-C5CD-4BCB-B081-9A376EFE840E}" srcOrd="0" destOrd="0" presId="urn:microsoft.com/office/officeart/2005/8/layout/chevron2"/>
    <dgm:cxn modelId="{F5A529E4-3D2B-4453-A7D5-E939CE54CAB1}" srcId="{662BC4A9-4B96-4B98-8558-A55E8BA9977C}" destId="{544E4E16-465C-42ED-9480-B14AD3D8BCE2}" srcOrd="1" destOrd="0" parTransId="{61E7BBC6-0824-42C2-A958-51F7EE450B6A}" sibTransId="{950CF3FE-D082-4124-9D16-55B4B9753339}"/>
    <dgm:cxn modelId="{17BF2C05-EDB1-4184-BA9F-4E2F7FBB6298}" type="presOf" srcId="{662BC4A9-4B96-4B98-8558-A55E8BA9977C}" destId="{CFF33CD5-D1F7-44D0-B903-68FD971BC508}" srcOrd="0" destOrd="0" presId="urn:microsoft.com/office/officeart/2005/8/layout/chevron2"/>
    <dgm:cxn modelId="{3DAE5E71-0568-4C41-8A0C-08EEC03A2F04}" srcId="{662BC4A9-4B96-4B98-8558-A55E8BA9977C}" destId="{FF39DB5E-6457-4C84-89AB-C3DA7C783D97}" srcOrd="0" destOrd="0" parTransId="{70534BE3-AB19-437C-8EF7-F6001C95E122}" sibTransId="{12A707B4-B4F4-4046-B29F-EAA48BF5DAF6}"/>
    <dgm:cxn modelId="{143C31A0-0A0C-4385-94F6-3CFBA27208AB}" type="presOf" srcId="{5F718B86-D6F1-4F32-8842-395CF4F858F8}" destId="{8DF13D01-7B80-4A49-96C4-D15E2D7671B5}" srcOrd="0" destOrd="0" presId="urn:microsoft.com/office/officeart/2005/8/layout/chevron2"/>
    <dgm:cxn modelId="{3185E67E-3E17-4F66-9480-E46556A774A7}" type="presOf" srcId="{05D3BDE6-49C5-4560-A1AE-55A61CE9A797}" destId="{A52D4506-564C-4641-9F05-525F73554BE0}" srcOrd="0" destOrd="0" presId="urn:microsoft.com/office/officeart/2005/8/layout/chevron2"/>
    <dgm:cxn modelId="{3808C42D-CB43-4273-946B-11BE606C78A0}" srcId="{269CED2A-829A-42C5-96F9-C32418DEA438}" destId="{5F718B86-D6F1-4F32-8842-395CF4F858F8}" srcOrd="0" destOrd="0" parTransId="{65FEC464-A315-471F-AF07-A7363DA89500}" sibTransId="{FBACF973-A134-49BC-A0A3-BF70BE8F2A7C}"/>
    <dgm:cxn modelId="{FD52FEF8-0CC2-4077-9D11-7621257E16BC}" type="presOf" srcId="{544E4E16-465C-42ED-9480-B14AD3D8BCE2}" destId="{938B886D-F697-4DCC-BB42-2CE84E318C4C}" srcOrd="0" destOrd="0" presId="urn:microsoft.com/office/officeart/2005/8/layout/chevron2"/>
    <dgm:cxn modelId="{163FF8E9-9F2E-4DA4-BF42-EDB63A20C982}" srcId="{544E4E16-465C-42ED-9480-B14AD3D8BCE2}" destId="{05D3BDE6-49C5-4560-A1AE-55A61CE9A797}" srcOrd="0" destOrd="0" parTransId="{FB8411C4-954F-4F6C-A9F9-A386766A8408}" sibTransId="{78C47D94-1AB9-4104-949F-EE7CFA8476EA}"/>
    <dgm:cxn modelId="{AE5BA07B-62D1-470B-88F6-BE7132EE57C4}" type="presOf" srcId="{81E6B3C6-11E4-415A-B86E-42570B6EDF2D}" destId="{38E60D9F-FCB8-4148-B77D-D421488088D9}" srcOrd="0" destOrd="0" presId="urn:microsoft.com/office/officeart/2005/8/layout/chevron2"/>
    <dgm:cxn modelId="{BEDD3314-2EA9-406E-B453-DCE54F98FF02}" srcId="{662BC4A9-4B96-4B98-8558-A55E8BA9977C}" destId="{269CED2A-829A-42C5-96F9-C32418DEA438}" srcOrd="3" destOrd="0" parTransId="{9FCAFFD9-EEB6-4697-9135-44453A5429BA}" sibTransId="{874AD12B-CF7E-42BD-A032-C9D04E21E8F6}"/>
    <dgm:cxn modelId="{F4536F17-C4DA-4C02-B4AA-CC7C633A8F89}" type="presOf" srcId="{FF39DB5E-6457-4C84-89AB-C3DA7C783D97}" destId="{595D93F7-71E0-4B8F-AE46-851422BCA85B}" srcOrd="0" destOrd="0" presId="urn:microsoft.com/office/officeart/2005/8/layout/chevron2"/>
    <dgm:cxn modelId="{FA2CCADB-7684-47CB-9645-A738F3CA1BF0}" srcId="{D113763E-4776-4D21-A8D3-50981B8EE6CE}" destId="{40F47844-E6DD-4B63-85AA-15D3EAB8E310}" srcOrd="0" destOrd="0" parTransId="{E14E90C0-3E66-4464-8DFD-2413A114A501}" sibTransId="{4C3C2A37-F687-4E5B-8BA8-E7F9603DA06E}"/>
    <dgm:cxn modelId="{959AEA02-F31B-4334-9A32-3D102FC3C913}" type="presOf" srcId="{40F47844-E6DD-4B63-85AA-15D3EAB8E310}" destId="{70BF3175-D34F-4A22-9E90-4B0DD5FBD509}" srcOrd="0" destOrd="0" presId="urn:microsoft.com/office/officeart/2005/8/layout/chevron2"/>
    <dgm:cxn modelId="{CD355716-B472-4DD5-835F-E22A42BB1784}" srcId="{FF39DB5E-6457-4C84-89AB-C3DA7C783D97}" destId="{81E6B3C6-11E4-415A-B86E-42570B6EDF2D}" srcOrd="0" destOrd="0" parTransId="{C38662CB-2887-4036-A168-747BD8A8EF95}" sibTransId="{1FE15A9B-698B-4D83-997A-940451E64A42}"/>
    <dgm:cxn modelId="{3F73E510-1FA5-4C06-901B-2C3CE49EB177}" type="presOf" srcId="{D113763E-4776-4D21-A8D3-50981B8EE6CE}" destId="{E7178954-0E9D-4DB9-B71E-53BE7D9B8948}" srcOrd="0" destOrd="0" presId="urn:microsoft.com/office/officeart/2005/8/layout/chevron2"/>
    <dgm:cxn modelId="{FC1F846D-FEC4-408C-AA62-3F4677DCD3C9}" srcId="{662BC4A9-4B96-4B98-8558-A55E8BA9977C}" destId="{D113763E-4776-4D21-A8D3-50981B8EE6CE}" srcOrd="2" destOrd="0" parTransId="{E304D1D0-8759-443B-A7DE-C726B6754B7B}" sibTransId="{07320E75-A5FD-404E-B48D-F7506DBE24B9}"/>
    <dgm:cxn modelId="{994F7F99-052A-400C-88EF-AB1DCEA57488}" type="presParOf" srcId="{CFF33CD5-D1F7-44D0-B903-68FD971BC508}" destId="{EBA23B82-4568-4C92-9526-D8E355005172}" srcOrd="0" destOrd="0" presId="urn:microsoft.com/office/officeart/2005/8/layout/chevron2"/>
    <dgm:cxn modelId="{C7BBD4C0-5B68-460D-B863-D9D492696D43}" type="presParOf" srcId="{EBA23B82-4568-4C92-9526-D8E355005172}" destId="{595D93F7-71E0-4B8F-AE46-851422BCA85B}" srcOrd="0" destOrd="0" presId="urn:microsoft.com/office/officeart/2005/8/layout/chevron2"/>
    <dgm:cxn modelId="{72ECAFDA-668E-4744-95DE-8BF952E8AFCA}" type="presParOf" srcId="{EBA23B82-4568-4C92-9526-D8E355005172}" destId="{38E60D9F-FCB8-4148-B77D-D421488088D9}" srcOrd="1" destOrd="0" presId="urn:microsoft.com/office/officeart/2005/8/layout/chevron2"/>
    <dgm:cxn modelId="{3D7521D3-AFEC-4C54-BE2C-CE89BA43C241}" type="presParOf" srcId="{CFF33CD5-D1F7-44D0-B903-68FD971BC508}" destId="{617388F0-A9F3-46E9-8EDD-3073C857546C}" srcOrd="1" destOrd="0" presId="urn:microsoft.com/office/officeart/2005/8/layout/chevron2"/>
    <dgm:cxn modelId="{86730356-BFF7-4B7B-B5CB-5BC47B74A331}" type="presParOf" srcId="{CFF33CD5-D1F7-44D0-B903-68FD971BC508}" destId="{24BD5F08-C81E-43E4-8AE8-7CF42C9F0B8A}" srcOrd="2" destOrd="0" presId="urn:microsoft.com/office/officeart/2005/8/layout/chevron2"/>
    <dgm:cxn modelId="{2136736F-40A8-42C2-B670-5783152C7D37}" type="presParOf" srcId="{24BD5F08-C81E-43E4-8AE8-7CF42C9F0B8A}" destId="{938B886D-F697-4DCC-BB42-2CE84E318C4C}" srcOrd="0" destOrd="0" presId="urn:microsoft.com/office/officeart/2005/8/layout/chevron2"/>
    <dgm:cxn modelId="{C85520FC-A8B3-46BC-94A1-61BD5CB40305}" type="presParOf" srcId="{24BD5F08-C81E-43E4-8AE8-7CF42C9F0B8A}" destId="{A52D4506-564C-4641-9F05-525F73554BE0}" srcOrd="1" destOrd="0" presId="urn:microsoft.com/office/officeart/2005/8/layout/chevron2"/>
    <dgm:cxn modelId="{E2004207-379B-477B-9F35-86A15F501D4F}" type="presParOf" srcId="{CFF33CD5-D1F7-44D0-B903-68FD971BC508}" destId="{11EFF9F1-B348-408E-8EE1-B5FF79FF0160}" srcOrd="3" destOrd="0" presId="urn:microsoft.com/office/officeart/2005/8/layout/chevron2"/>
    <dgm:cxn modelId="{A3C0BD22-EE9A-462E-95F7-66A68C5FD4FA}" type="presParOf" srcId="{CFF33CD5-D1F7-44D0-B903-68FD971BC508}" destId="{0EBD0344-31B1-4B73-A71D-95038657CDCB}" srcOrd="4" destOrd="0" presId="urn:microsoft.com/office/officeart/2005/8/layout/chevron2"/>
    <dgm:cxn modelId="{E823DDBB-F0D2-4F91-9578-717AB8D868FF}" type="presParOf" srcId="{0EBD0344-31B1-4B73-A71D-95038657CDCB}" destId="{E7178954-0E9D-4DB9-B71E-53BE7D9B8948}" srcOrd="0" destOrd="0" presId="urn:microsoft.com/office/officeart/2005/8/layout/chevron2"/>
    <dgm:cxn modelId="{F4BF1FA7-D906-4D3E-BFF5-F5E2F4A7BA19}" type="presParOf" srcId="{0EBD0344-31B1-4B73-A71D-95038657CDCB}" destId="{70BF3175-D34F-4A22-9E90-4B0DD5FBD509}" srcOrd="1" destOrd="0" presId="urn:microsoft.com/office/officeart/2005/8/layout/chevron2"/>
    <dgm:cxn modelId="{AA72DCC4-CB03-4C7B-AB12-5F95B891CA07}" type="presParOf" srcId="{CFF33CD5-D1F7-44D0-B903-68FD971BC508}" destId="{D71348D9-2900-4A1C-A7E9-F5470E1061F6}" srcOrd="5" destOrd="0" presId="urn:microsoft.com/office/officeart/2005/8/layout/chevron2"/>
    <dgm:cxn modelId="{5ECD37A7-B768-4825-A540-5B5720F9F2EF}" type="presParOf" srcId="{CFF33CD5-D1F7-44D0-B903-68FD971BC508}" destId="{E1097FAF-C2C6-422B-B08A-86841DFFABEA}" srcOrd="6" destOrd="0" presId="urn:microsoft.com/office/officeart/2005/8/layout/chevron2"/>
    <dgm:cxn modelId="{6FEDEEF7-0090-4B8B-93E8-87F77377DE3C}" type="presParOf" srcId="{E1097FAF-C2C6-422B-B08A-86841DFFABEA}" destId="{6D0FF235-C5CD-4BCB-B081-9A376EFE840E}" srcOrd="0" destOrd="0" presId="urn:microsoft.com/office/officeart/2005/8/layout/chevron2"/>
    <dgm:cxn modelId="{1611C213-0FCF-4326-92ED-20CD9CA03658}" type="presParOf" srcId="{E1097FAF-C2C6-422B-B08A-86841DFFABEA}" destId="{8DF13D01-7B80-4A49-96C4-D15E2D7671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5D93F7-71E0-4B8F-AE46-851422BCA85B}">
      <dsp:nvSpPr>
        <dsp:cNvPr id="0" name=""/>
        <dsp:cNvSpPr/>
      </dsp:nvSpPr>
      <dsp:spPr>
        <a:xfrm rot="5400000">
          <a:off x="-120247" y="120502"/>
          <a:ext cx="801651" cy="56115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20247" y="120502"/>
        <a:ext cx="801651" cy="561156"/>
      </dsp:txXfrm>
    </dsp:sp>
    <dsp:sp modelId="{38E60D9F-FCB8-4148-B77D-D421488088D9}">
      <dsp:nvSpPr>
        <dsp:cNvPr id="0" name=""/>
        <dsp:cNvSpPr/>
      </dsp:nvSpPr>
      <dsp:spPr>
        <a:xfrm rot="5400000">
          <a:off x="2828353" y="-2266942"/>
          <a:ext cx="521073" cy="5055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ТРИЗ </a:t>
          </a:r>
          <a:endParaRPr lang="ru-RU" sz="3000" kern="1200" dirty="0"/>
        </a:p>
      </dsp:txBody>
      <dsp:txXfrm rot="5400000">
        <a:off x="2828353" y="-2266942"/>
        <a:ext cx="521073" cy="5055467"/>
      </dsp:txXfrm>
    </dsp:sp>
    <dsp:sp modelId="{938B886D-F697-4DCC-BB42-2CE84E318C4C}">
      <dsp:nvSpPr>
        <dsp:cNvPr id="0" name=""/>
        <dsp:cNvSpPr/>
      </dsp:nvSpPr>
      <dsp:spPr>
        <a:xfrm rot="5400000">
          <a:off x="-120247" y="765216"/>
          <a:ext cx="801651" cy="561156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20247" y="765216"/>
        <a:ext cx="801651" cy="561156"/>
      </dsp:txXfrm>
    </dsp:sp>
    <dsp:sp modelId="{A52D4506-564C-4641-9F05-525F73554BE0}">
      <dsp:nvSpPr>
        <dsp:cNvPr id="0" name=""/>
        <dsp:cNvSpPr/>
      </dsp:nvSpPr>
      <dsp:spPr>
        <a:xfrm rot="5400000">
          <a:off x="2783966" y="-1571412"/>
          <a:ext cx="521073" cy="5055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Латеральное мышление</a:t>
          </a:r>
          <a:endParaRPr lang="ru-RU" sz="3000" kern="1200" dirty="0"/>
        </a:p>
      </dsp:txBody>
      <dsp:txXfrm rot="5400000">
        <a:off x="2783966" y="-1571412"/>
        <a:ext cx="521073" cy="5055467"/>
      </dsp:txXfrm>
    </dsp:sp>
    <dsp:sp modelId="{E7178954-0E9D-4DB9-B71E-53BE7D9B8948}">
      <dsp:nvSpPr>
        <dsp:cNvPr id="0" name=""/>
        <dsp:cNvSpPr/>
      </dsp:nvSpPr>
      <dsp:spPr>
        <a:xfrm rot="5400000">
          <a:off x="-120247" y="1416392"/>
          <a:ext cx="801651" cy="561156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20247" y="1416392"/>
        <a:ext cx="801651" cy="561156"/>
      </dsp:txXfrm>
    </dsp:sp>
    <dsp:sp modelId="{70BF3175-D34F-4A22-9E90-4B0DD5FBD509}">
      <dsp:nvSpPr>
        <dsp:cNvPr id="0" name=""/>
        <dsp:cNvSpPr/>
      </dsp:nvSpPr>
      <dsp:spPr>
        <a:xfrm rot="5400000">
          <a:off x="2828353" y="-977513"/>
          <a:ext cx="521073" cy="5055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CRAFT</a:t>
          </a:r>
          <a:endParaRPr lang="ru-RU" sz="3000" kern="1200" dirty="0"/>
        </a:p>
      </dsp:txBody>
      <dsp:txXfrm rot="5400000">
        <a:off x="2828353" y="-977513"/>
        <a:ext cx="521073" cy="5055467"/>
      </dsp:txXfrm>
    </dsp:sp>
    <dsp:sp modelId="{6D0FF235-C5CD-4BCB-B081-9A376EFE840E}">
      <dsp:nvSpPr>
        <dsp:cNvPr id="0" name=""/>
        <dsp:cNvSpPr/>
      </dsp:nvSpPr>
      <dsp:spPr>
        <a:xfrm rot="5400000">
          <a:off x="-120247" y="2054900"/>
          <a:ext cx="801651" cy="56115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20247" y="2054900"/>
        <a:ext cx="801651" cy="561156"/>
      </dsp:txXfrm>
    </dsp:sp>
    <dsp:sp modelId="{8DF13D01-7B80-4A49-96C4-D15E2D7671B5}">
      <dsp:nvSpPr>
        <dsp:cNvPr id="0" name=""/>
        <dsp:cNvSpPr/>
      </dsp:nvSpPr>
      <dsp:spPr>
        <a:xfrm rot="5400000">
          <a:off x="2828353" y="-332799"/>
          <a:ext cx="521073" cy="5055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Дизайн-мышление</a:t>
          </a:r>
          <a:endParaRPr lang="ru-RU" sz="3000" kern="1200" dirty="0"/>
        </a:p>
      </dsp:txBody>
      <dsp:txXfrm rot="5400000">
        <a:off x="2828353" y="-332799"/>
        <a:ext cx="521073" cy="5055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6A8A-BFFB-4682-9799-7FCDF133656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1538-1CB2-4784-A82C-7EAAAE59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можно вспомнить задачу АПС, где мы говорили</a:t>
            </a:r>
            <a:r>
              <a:rPr lang="ru-RU" baseline="0" dirty="0" smtClean="0"/>
              <a:t> про согласование регионального инварианта образовательных результатов.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62BB5E-C58D-4B6F-8772-F756E9771156}" type="slidenum">
              <a:rPr lang="ru-RU"/>
              <a:pPr/>
              <a:t>12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281" y="4342851"/>
            <a:ext cx="5483834" cy="4117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04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support/demonstratsionnye-materialya/index.php" TargetMode="External"/><Relationship Id="rId2" Type="http://schemas.openxmlformats.org/officeDocument/2006/relationships/hyperlink" Target="http://skiv.instrao.ru/content/news/8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iv.instrao.ru/content/news/82/" TargetMode="External"/><Relationship Id="rId5" Type="http://schemas.openxmlformats.org/officeDocument/2006/relationships/hyperlink" Target="https://youtu.be/NxH_Olrm3ug" TargetMode="External"/><Relationship Id="rId4" Type="http://schemas.openxmlformats.org/officeDocument/2006/relationships/hyperlink" Target="http://skiv.instrao.ru/content/news/8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ok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799" cy="9429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Августовский педагогический совет 2019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2" cstate="print"/>
          <a:srcRect t="67817" r="51885" b="-2174"/>
          <a:stretch>
            <a:fillRect/>
          </a:stretch>
        </p:blipFill>
        <p:spPr bwMode="auto">
          <a:xfrm flipH="1">
            <a:off x="76200" y="740715"/>
            <a:ext cx="5867400" cy="54686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68" y="1045515"/>
            <a:ext cx="5080750" cy="3695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«Что такое Функциональная </a:t>
            </a: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грамотность, </a:t>
            </a: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зачем ее формировать?»</a:t>
            </a:r>
            <a:endParaRPr lang="ru-RU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9326684c4230eb61082aa0cd4bd21ae.png"/>
          <p:cNvPicPr>
            <a:picLocks noChangeAspect="1"/>
          </p:cNvPicPr>
          <p:nvPr/>
        </p:nvPicPr>
        <p:blipFill>
          <a:blip r:embed="rId3" cstate="print"/>
          <a:srcRect t="12510" r="27301"/>
          <a:stretch>
            <a:fillRect/>
          </a:stretch>
        </p:blipFill>
        <p:spPr>
          <a:xfrm>
            <a:off x="5601397" y="3859619"/>
            <a:ext cx="3531970" cy="31910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602770" y="3991208"/>
            <a:ext cx="3363430" cy="2161136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576" y="1616170"/>
            <a:ext cx="7499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вдумчиво взаимодействовать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научными идеями, задачами, которые требуют наукообразного представления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Естественнонаучная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381375"/>
            <a:ext cx="5181602" cy="34766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657600"/>
            <a:ext cx="464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группы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Научно объяснять явления.</a:t>
            </a: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Проводить научные исследования.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Интерпретировать научные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и доказательства.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Обладать глубокими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предметными знаниями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>
            <a:off x="-468560" y="404664"/>
            <a:ext cx="9073008" cy="53285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576" y="1412776"/>
            <a:ext cx="74994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и понимание финансовых терминов, понятий, финансовых рисков, а также навыки , мотивацию и уверенность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Финансовая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144000" y="3717032"/>
            <a:ext cx="5181602" cy="19168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40552" y="548680"/>
            <a:ext cx="464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группы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Научно объяснять явления.</a:t>
            </a: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Проводить научные исследования.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Интерпретировать научные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и доказательства.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Обладать глубокими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предметными знаниями</a:t>
            </a:r>
          </a:p>
        </p:txBody>
      </p:sp>
      <p:pic>
        <p:nvPicPr>
          <p:cNvPr id="3074" name="Picture 2" descr="C:\Users\user\Desktop\фг.jpg"/>
          <p:cNvPicPr>
            <a:picLocks noChangeAspect="1" noChangeArrowheads="1"/>
          </p:cNvPicPr>
          <p:nvPr/>
        </p:nvPicPr>
        <p:blipFill>
          <a:blip r:embed="rId4" cstate="print"/>
          <a:srcRect b="15905"/>
          <a:stretch>
            <a:fillRect/>
          </a:stretch>
        </p:blipFill>
        <p:spPr bwMode="auto">
          <a:xfrm>
            <a:off x="4355976" y="4452423"/>
            <a:ext cx="4788024" cy="240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12379" y="834068"/>
            <a:ext cx="7890642" cy="124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4169" tIns="52084" rIns="104169" bIns="52084" anchor="ctr"/>
          <a:lstStyle/>
          <a:p>
            <a:pPr algn="ctr">
              <a:lnSpc>
                <a:spcPct val="85000"/>
              </a:lnSpc>
              <a:spcBef>
                <a:spcPct val="0"/>
              </a:spcBef>
              <a:tabLst>
                <a:tab pos="0" algn="l"/>
                <a:tab pos="1041651" algn="l"/>
                <a:tab pos="2083303" algn="l"/>
                <a:tab pos="3124954" algn="l"/>
                <a:tab pos="4166605" algn="l"/>
                <a:tab pos="5208256" algn="l"/>
                <a:tab pos="6249908" algn="l"/>
                <a:tab pos="7291559" algn="l"/>
                <a:tab pos="8333211" algn="l"/>
                <a:tab pos="9374862" algn="l"/>
                <a:tab pos="10416513" algn="l"/>
                <a:tab pos="11458165" algn="l"/>
              </a:tabLst>
            </a:pPr>
            <a:r>
              <a:rPr lang="ru-RU" sz="44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Главный вопрос исследования </a:t>
            </a:r>
            <a:r>
              <a:rPr lang="en-US" sz="44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PISA </a:t>
            </a:r>
            <a:r>
              <a:rPr lang="ru-RU" sz="44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 области финансовой грамотности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39962" y="1643065"/>
            <a:ext cx="6863639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4169" tIns="52084" rIns="104169" bIns="52084"/>
          <a:lstStyle/>
          <a:p>
            <a:pPr>
              <a:spcBef>
                <a:spcPts val="683"/>
              </a:spcBef>
              <a:tabLst>
                <a:tab pos="649224" algn="l"/>
                <a:tab pos="1690876" algn="l"/>
                <a:tab pos="2732526" algn="l"/>
                <a:tab pos="3774178" algn="l"/>
                <a:tab pos="4815829" algn="l"/>
                <a:tab pos="5857481" algn="l"/>
                <a:tab pos="6899132" algn="l"/>
                <a:tab pos="7940784" algn="l"/>
                <a:tab pos="8982435" algn="l"/>
                <a:tab pos="10024086" algn="l"/>
                <a:tab pos="11065737" algn="l"/>
              </a:tabLst>
            </a:pPr>
            <a:endParaRPr lang="ru-RU" sz="2776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>
              <a:spcBef>
                <a:spcPts val="683"/>
              </a:spcBef>
              <a:tabLst>
                <a:tab pos="649224" algn="l"/>
                <a:tab pos="1690876" algn="l"/>
                <a:tab pos="2732526" algn="l"/>
                <a:tab pos="3774178" algn="l"/>
                <a:tab pos="4815829" algn="l"/>
                <a:tab pos="5857481" algn="l"/>
                <a:tab pos="6899132" algn="l"/>
                <a:tab pos="7940784" algn="l"/>
                <a:tab pos="8982435" algn="l"/>
                <a:tab pos="10024086" algn="l"/>
                <a:tab pos="11065737" algn="l"/>
              </a:tabLst>
            </a:pPr>
            <a:r>
              <a:rPr lang="ru-RU" sz="2776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2776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776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«Насколько  15-летние учащиеся (для России – выпускники основной школы) готовы к принятию эффективных решений в разнообразных финансовых ситуациях, к адаптации и использованию новых финансовых систем?»</a:t>
            </a:r>
            <a:br>
              <a:rPr lang="ru-RU" sz="2776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endParaRPr lang="ru-RU" sz="2776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76197" y="6186143"/>
            <a:ext cx="2701031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528" tIns="53315" rIns="102528" bIns="53315"/>
          <a:lstStyle/>
          <a:p>
            <a:pPr algn="ctr">
              <a:tabLst>
                <a:tab pos="0" algn="l"/>
                <a:tab pos="1041651" algn="l"/>
                <a:tab pos="2083303" algn="l"/>
                <a:tab pos="3124954" algn="l"/>
                <a:tab pos="4166605" algn="l"/>
                <a:tab pos="5208256" algn="l"/>
                <a:tab pos="6249908" algn="l"/>
                <a:tab pos="7291559" algn="l"/>
                <a:tab pos="8333211" algn="l"/>
                <a:tab pos="9374862" algn="l"/>
                <a:tab pos="10416513" algn="l"/>
                <a:tab pos="11458165" algn="l"/>
              </a:tabLst>
            </a:pPr>
            <a:fld id="{0AA619C7-2A05-4C25-9866-7D44CCD0A989}" type="slidenum">
              <a:rPr lang="ru-RU" sz="1627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pPr algn="ctr">
                <a:tabLst>
                  <a:tab pos="0" algn="l"/>
                  <a:tab pos="1041651" algn="l"/>
                  <a:tab pos="2083303" algn="l"/>
                  <a:tab pos="3124954" algn="l"/>
                  <a:tab pos="4166605" algn="l"/>
                  <a:tab pos="5208256" algn="l"/>
                  <a:tab pos="6249908" algn="l"/>
                  <a:tab pos="7291559" algn="l"/>
                  <a:tab pos="8333211" algn="l"/>
                  <a:tab pos="9374862" algn="l"/>
                  <a:tab pos="10416513" algn="l"/>
                  <a:tab pos="11458165" algn="l"/>
                </a:tabLst>
              </a:pPr>
              <a:t>12</a:t>
            </a:fld>
            <a:endParaRPr lang="ru-RU" sz="1627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9" name="Рисунок 8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15304" y="120431"/>
            <a:ext cx="1258955" cy="516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787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85345" y="188641"/>
            <a:ext cx="7204841" cy="720079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pPr algn="ctr" defTabSz="914400">
              <a:tabLst>
                <a:tab pos="0" algn="l"/>
                <a:tab pos="1041651" algn="l"/>
                <a:tab pos="2083303" algn="l"/>
                <a:tab pos="3124954" algn="l"/>
                <a:tab pos="4166605" algn="l"/>
                <a:tab pos="5208256" algn="l"/>
                <a:tab pos="6249908" algn="l"/>
                <a:tab pos="7291559" algn="l"/>
                <a:tab pos="8333211" algn="l"/>
                <a:tab pos="9374862" algn="l"/>
                <a:tab pos="10416513" algn="l"/>
                <a:tab pos="11458165" algn="l"/>
              </a:tabLst>
            </a:pPr>
            <a:r>
              <a:rPr lang="ru-RU" sz="4400" b="1" dirty="0">
                <a:solidFill>
                  <a:srgbClr val="C00000"/>
                </a:solidFill>
              </a:rPr>
              <a:t>Креативное </a:t>
            </a:r>
            <a:r>
              <a:rPr lang="ru-RU" sz="4400" b="1" dirty="0" smtClean="0">
                <a:solidFill>
                  <a:srgbClr val="C00000"/>
                </a:solidFill>
              </a:rPr>
              <a:t>мышление</a:t>
            </a:r>
            <a:endParaRPr sz="4400" b="1" dirty="0">
              <a:solidFill>
                <a:srgbClr val="C00000"/>
              </a:solidFill>
            </a:endParaRPr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7534161" y="5197798"/>
            <a:ext cx="123941" cy="2130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58891" tIns="29445" rIns="58891" bIns="29445" rtlCol="0" anchor="ctr"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4098" name="Picture 2" descr="C:\Users\user\Desktop\кретивн мышл.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059832" y="908720"/>
          <a:ext cx="561662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1690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>
            <a:off x="-468560" y="0"/>
            <a:ext cx="9073008" cy="5229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576" y="980728"/>
            <a:ext cx="74994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критически рассматривать с различных точек зрения проблемы глобального  характера и межкультурного взаимодействия; осознавать, как культурные, религиозные, политические, расовые и иные различия могут оказывать влияние на восприятие, суждение и взгляды –наши собственные и других людей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Глобальные компетенции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C:\Users\user\Desktop\глобал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486003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24744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1041651" algn="l"/>
                <a:tab pos="2083303" algn="l"/>
                <a:tab pos="3124954" algn="l"/>
                <a:tab pos="4166605" algn="l"/>
                <a:tab pos="5208256" algn="l"/>
                <a:tab pos="6249908" algn="l"/>
                <a:tab pos="7291559" algn="l"/>
                <a:tab pos="8333211" algn="l"/>
                <a:tab pos="9374862" algn="l"/>
                <a:tab pos="10416513" algn="l"/>
                <a:tab pos="11458165" algn="l"/>
              </a:tabLst>
            </a:pPr>
            <a:r>
              <a:rPr lang="ru-RU" sz="3200" b="1" dirty="0">
                <a:solidFill>
                  <a:srgbClr val="002060"/>
                </a:solidFill>
              </a:rPr>
              <a:t>Вопросы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>
                <a:solidFill>
                  <a:srgbClr val="002060"/>
                </a:solidFill>
              </a:rPr>
              <a:t>на которые должно ответить исследование </a:t>
            </a:r>
            <a:r>
              <a:rPr lang="en-US" sz="3200" b="1" dirty="0">
                <a:solidFill>
                  <a:srgbClr val="002060"/>
                </a:solidFill>
              </a:rPr>
              <a:t>PISA</a:t>
            </a:r>
            <a:r>
              <a:rPr lang="ru-RU" sz="3200" b="1" dirty="0">
                <a:solidFill>
                  <a:srgbClr val="002060"/>
                </a:solidFill>
              </a:rPr>
              <a:t> (глобальные компетенции)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007916"/>
          </a:xfrm>
        </p:spPr>
        <p:txBody>
          <a:bodyPr>
            <a:normAutofit/>
          </a:bodyPr>
          <a:lstStyle/>
          <a:p>
            <a:r>
              <a:rPr lang="ru-RU" sz="2200" dirty="0"/>
              <a:t>Насколько выпускники школы готовы жить и работать в обществе</a:t>
            </a:r>
            <a:r>
              <a:rPr lang="en-US" sz="2200" dirty="0"/>
              <a:t>,</a:t>
            </a:r>
            <a:r>
              <a:rPr lang="ru-RU" sz="2200" dirty="0"/>
              <a:t> в котором проявляется межкультурное разнообразие в условиях глобализации?</a:t>
            </a:r>
          </a:p>
          <a:p>
            <a:r>
              <a:rPr lang="ru-RU" sz="2200" dirty="0"/>
              <a:t>Как учащиеся воспринимают новости глобального характера</a:t>
            </a:r>
            <a:r>
              <a:rPr lang="en-US" sz="2200" dirty="0"/>
              <a:t>,</a:t>
            </a:r>
            <a:r>
              <a:rPr lang="ru-RU" sz="2200" dirty="0"/>
              <a:t> понимают и критически анализируют глобальные проблемы и  проблемы взаимодействия культур?</a:t>
            </a:r>
            <a:endParaRPr lang="en-US" sz="2200" dirty="0"/>
          </a:p>
          <a:p>
            <a:r>
              <a:rPr lang="ru-RU" sz="2200" dirty="0"/>
              <a:t>Какие подходы к образованию в области разнообразия культур</a:t>
            </a:r>
            <a:r>
              <a:rPr lang="en-US" sz="2200" dirty="0"/>
              <a:t>,</a:t>
            </a:r>
            <a:r>
              <a:rPr lang="ru-RU" sz="2200" dirty="0"/>
              <a:t> взаимодействия культур и глобализации используются в школе?</a:t>
            </a:r>
          </a:p>
          <a:p>
            <a:r>
              <a:rPr lang="ru-RU" sz="2200" dirty="0"/>
              <a:t>Какие подходы используются в школе при обучении детей  </a:t>
            </a:r>
            <a:r>
              <a:rPr lang="en-US" sz="2200" dirty="0"/>
              <a:t>- </a:t>
            </a:r>
            <a:r>
              <a:rPr lang="ru-RU" sz="2200" dirty="0"/>
              <a:t>представителей разных культур; как формируются глобальные компетенции  в этих условиях?</a:t>
            </a:r>
          </a:p>
          <a:p>
            <a:r>
              <a:rPr lang="ru-RU" sz="2200" dirty="0"/>
              <a:t>Какие подходы используются для организации совместной работы учащихся-представителей разных культур?</a:t>
            </a:r>
          </a:p>
          <a:p>
            <a:r>
              <a:rPr lang="ru-RU" sz="2200" dirty="0"/>
              <a:t>Как школа справляется с проблемами </a:t>
            </a:r>
            <a:r>
              <a:rPr lang="ru-RU" sz="2200" dirty="0" err="1"/>
              <a:t>гендерных</a:t>
            </a:r>
            <a:r>
              <a:rPr lang="ru-RU" sz="2200" dirty="0"/>
              <a:t> различий и стереотипов? </a:t>
            </a:r>
          </a:p>
        </p:txBody>
      </p:sp>
    </p:spTree>
    <p:extLst>
      <p:ext uri="{BB962C8B-B14F-4D97-AF65-F5344CB8AC3E}">
        <p14:creationId xmlns="" xmlns:p14="http://schemas.microsoft.com/office/powerpoint/2010/main" val="366792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0" algn="l"/>
                <a:tab pos="1041651" algn="l"/>
                <a:tab pos="2083303" algn="l"/>
                <a:tab pos="3124954" algn="l"/>
                <a:tab pos="4166605" algn="l"/>
                <a:tab pos="5208256" algn="l"/>
                <a:tab pos="6249908" algn="l"/>
                <a:tab pos="7291559" algn="l"/>
                <a:tab pos="8333211" algn="l"/>
                <a:tab pos="9374862" algn="l"/>
                <a:tab pos="10416513" algn="l"/>
                <a:tab pos="11458165" algn="l"/>
              </a:tabLst>
            </a:pPr>
            <a:r>
              <a:rPr lang="ru-RU" sz="5400" b="1" dirty="0">
                <a:solidFill>
                  <a:srgbClr val="002060"/>
                </a:solidFill>
              </a:rPr>
              <a:t>Как формировать навыки 21 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971854"/>
            <a:ext cx="7543800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i="1" dirty="0"/>
              <a:t>Решить проблему повышения функциональной грамотности школьников можно только:</a:t>
            </a: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системных комплексных изменениях в учебной деятельности учащихся;</a:t>
            </a: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переориентации системы образования на новые результаты, связанные с «навыками 21 века» - функциональной грамотностью учащихся и развитием позитивных стратегий поведения в различных ситуациях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августе выйдет тематический номер журнала, посвящённый мониторингу функциональной грамотности.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/>
          <a:srcRect l="56272" t="11534" b="68284"/>
          <a:stretch/>
        </p:blipFill>
        <p:spPr>
          <a:xfrm>
            <a:off x="947641" y="2909884"/>
            <a:ext cx="7419119" cy="1623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7035" y="417096"/>
            <a:ext cx="7764756" cy="545189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http://www.centeroko.ru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ru-RU" dirty="0" smtClean="0"/>
              <a:t> (описание подходов, демонстрационные варианты)</a:t>
            </a:r>
          </a:p>
          <a:p>
            <a:r>
              <a:rPr lang="ru-RU" dirty="0" smtClean="0"/>
              <a:t>сайт </a:t>
            </a:r>
            <a:r>
              <a:rPr lang="ru-RU" dirty="0"/>
              <a:t>МЦКО </a:t>
            </a:r>
            <a:r>
              <a:rPr lang="en-US" dirty="0">
                <a:hlinkClick r:id="rId3"/>
              </a:rPr>
              <a:t>https://myskills.ru</a:t>
            </a:r>
            <a:r>
              <a:rPr lang="en-US" dirty="0" smtClean="0">
                <a:hlinkClick r:id="rId3"/>
              </a:rPr>
              <a:t>/</a:t>
            </a:r>
            <a:r>
              <a:rPr lang="ru-RU" dirty="0"/>
              <a:t> </a:t>
            </a:r>
            <a:r>
              <a:rPr lang="ru-RU" dirty="0" smtClean="0"/>
              <a:t>(электронная версия)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 cstate="print"/>
          <a:srcRect l="12026" r="64564" b="60764"/>
          <a:stretch/>
        </p:blipFill>
        <p:spPr bwMode="auto">
          <a:xfrm>
            <a:off x="537034" y="1505451"/>
            <a:ext cx="7524125" cy="4702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827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6726" y="449179"/>
            <a:ext cx="8398043" cy="5566610"/>
          </a:xfrm>
        </p:spPr>
        <p:txBody>
          <a:bodyPr>
            <a:noAutofit/>
          </a:bodyPr>
          <a:lstStyle/>
          <a:p>
            <a:r>
              <a:rPr lang="ru-RU" sz="1800" dirty="0"/>
              <a:t>20.08.2019 </a:t>
            </a:r>
            <a:r>
              <a:rPr lang="ru-RU" sz="1800" b="1" dirty="0">
                <a:hlinkClick r:id="rId2"/>
              </a:rPr>
              <a:t>20 августа состоялось открытие демонстрационных материалов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20 августа состоялось открытие </a:t>
            </a:r>
            <a:r>
              <a:rPr lang="ru-RU" sz="1800" b="1" dirty="0">
                <a:hlinkClick r:id="rId3"/>
              </a:rPr>
              <a:t>демонстрационных материалов</a:t>
            </a:r>
            <a:r>
              <a:rPr lang="ru-RU" sz="1800" dirty="0"/>
              <a:t> для оценки функциональной грамотности учащихся 5 и 7 классов по шести направлениям (математическая грамотность, естественнонаучная грамотность, финансовая грамотность, читательская грамотность, глобальные компетенции и </a:t>
            </a:r>
            <a:r>
              <a:rPr lang="ru-RU" sz="1800" dirty="0" err="1"/>
              <a:t>креативное</a:t>
            </a:r>
            <a:r>
              <a:rPr lang="ru-RU" sz="1800" dirty="0"/>
              <a:t> мышление). Материалы включают основные подходы к оценке функциональной грамотности по всем составляющим, демонстрационные варианты диагностических работ, характеристики заданий и систему оценивания. Материалы предназначены для использования в ходе августовских совещаний и семинаров в системе повышения квалификации педагогических кадров.</a:t>
            </a:r>
          </a:p>
          <a:p>
            <a:r>
              <a:rPr lang="ru-RU" sz="1800" dirty="0"/>
              <a:t>02.07.2019 </a:t>
            </a:r>
            <a:r>
              <a:rPr lang="ru-RU" sz="1800" b="1" dirty="0">
                <a:hlinkClick r:id="rId4"/>
              </a:rPr>
              <a:t>2 июля 2019 г. был проведен </a:t>
            </a:r>
            <a:r>
              <a:rPr lang="ru-RU" sz="1800" b="1" dirty="0" err="1">
                <a:hlinkClick r:id="rId4"/>
              </a:rPr>
              <a:t>вебинар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 июля 2019 г. был проведен </a:t>
            </a:r>
            <a:r>
              <a:rPr lang="ru-RU" sz="1800" dirty="0" err="1"/>
              <a:t>вебинар</a:t>
            </a:r>
            <a:r>
              <a:rPr lang="ru-RU" sz="1800" dirty="0"/>
              <a:t> «Подведение итогов апробации инструментария и технологии мониторинга формирования и оценки функциональной грамотности учащихся 5 и 7 классов».</a:t>
            </a:r>
            <a:br>
              <a:rPr lang="ru-RU" sz="1800" dirty="0"/>
            </a:br>
            <a:r>
              <a:rPr lang="ru-RU" sz="1800" dirty="0">
                <a:hlinkClick r:id="rId5"/>
              </a:rPr>
              <a:t>Ссылка на </a:t>
            </a:r>
            <a:r>
              <a:rPr lang="ru-RU" sz="1800" dirty="0" err="1">
                <a:hlinkClick r:id="rId5"/>
              </a:rPr>
              <a:t>вебинар</a:t>
            </a:r>
            <a:endParaRPr lang="ru-RU" sz="1800" dirty="0"/>
          </a:p>
          <a:p>
            <a:r>
              <a:rPr lang="ru-RU" sz="1800" dirty="0"/>
              <a:t>30.05.2019 </a:t>
            </a:r>
            <a:r>
              <a:rPr lang="ru-RU" sz="1800" b="1" dirty="0">
                <a:hlinkClick r:id="rId6"/>
              </a:rPr>
              <a:t>Краткий отчет об апробации инструментария и технологии мониторинга формирования и оценки функциональной грамотности учащихся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Краткий отчет об апробации инструментария и технологии мониторинга формирования и оценки функциональной грамотности учащихся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216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Предисловие</a:t>
            </a:r>
            <a:endParaRPr lang="ru-RU" b="1" dirty="0"/>
          </a:p>
        </p:txBody>
      </p:sp>
      <p:pic>
        <p:nvPicPr>
          <p:cNvPr id="1026" name="Picture 2" descr="C:\Users\user\Desktop\удивленный реб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408712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6084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Notepaper.png"/>
          <p:cNvPicPr>
            <a:picLocks noChangeAspect="1"/>
          </p:cNvPicPr>
          <p:nvPr/>
        </p:nvPicPr>
        <p:blipFill>
          <a:blip r:embed="rId2" cstate="print"/>
          <a:srcRect l="48453" t="30694" r="28481" b="42481"/>
          <a:stretch>
            <a:fillRect/>
          </a:stretch>
        </p:blipFill>
        <p:spPr>
          <a:xfrm>
            <a:off x="326568" y="5082800"/>
            <a:ext cx="3058887" cy="1866237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785" y="6142662"/>
            <a:ext cx="1135516" cy="321475"/>
          </a:xfrm>
          <a:prstGeom prst="rect">
            <a:avLst/>
          </a:prstGeom>
          <a:noFill/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330" y="6589576"/>
            <a:ext cx="1638795" cy="209049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1117" y="1015999"/>
          <a:ext cx="4365169" cy="39941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48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Процедуры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4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TIMSS 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F9D"/>
                          </a:solidFill>
                        </a:rPr>
                        <a:t>Общероссийская оценка по модели PISA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F9D"/>
                          </a:solidFill>
                        </a:rPr>
                        <a:t>Общероссийская оценка по модели PISA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4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F9D"/>
                          </a:solidFill>
                        </a:rPr>
                        <a:t>2021</a:t>
                      </a:r>
                      <a:endParaRPr lang="ru-RU" sz="1600" b="1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PISA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PIRLS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F9D"/>
                          </a:solidFill>
                        </a:rPr>
                        <a:t>2022</a:t>
                      </a:r>
                      <a:endParaRPr lang="ru-RU" sz="1600" b="1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F9D"/>
                          </a:solidFill>
                        </a:rPr>
                        <a:t>Общероссийская оценка по модели PISA</a:t>
                      </a:r>
                      <a:endParaRPr lang="ru-RU" sz="1600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4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F9D"/>
                          </a:solidFill>
                        </a:rPr>
                        <a:t>2023</a:t>
                      </a:r>
                      <a:endParaRPr lang="ru-RU" sz="1600" b="1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TIMSS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F9D"/>
                          </a:solidFill>
                        </a:rPr>
                        <a:t>Общероссийская оценка по модели PISA</a:t>
                      </a:r>
                      <a:endParaRPr lang="ru-RU" sz="1600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2024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F9D"/>
                          </a:solidFill>
                        </a:rPr>
                        <a:t>PISA</a:t>
                      </a:r>
                      <a:endParaRPr lang="ru-RU" sz="1600" b="1" dirty="0">
                        <a:solidFill>
                          <a:srgbClr val="006F9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456" marR="26456" marT="43525" marB="43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76200"/>
            <a:ext cx="8686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Сроки процедур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оценки качества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образования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5334000" y="1143000"/>
            <a:ext cx="3581400" cy="1981200"/>
          </a:xfrm>
          <a:prstGeom prst="borderCallout2">
            <a:avLst>
              <a:gd name="adj1" fmla="val 19194"/>
              <a:gd name="adj2" fmla="val 325"/>
              <a:gd name="adj3" fmla="val 33622"/>
              <a:gd name="adj4" fmla="val -16330"/>
              <a:gd name="adj5" fmla="val 29229"/>
              <a:gd name="adj6" fmla="val -49504"/>
            </a:avLst>
          </a:prstGeom>
          <a:solidFill>
            <a:srgbClr val="31B8D3"/>
          </a:solidFill>
          <a:ln>
            <a:solidFill>
              <a:srgbClr val="31B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Международное мониторинговое исследование качества школьного математического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и естественнонаучного образования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(Trends in Mathematics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 and Science Study)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5257800" y="3200400"/>
            <a:ext cx="3546088" cy="1393902"/>
          </a:xfrm>
          <a:prstGeom prst="borderCallout2">
            <a:avLst>
              <a:gd name="adj1" fmla="val 17950"/>
              <a:gd name="adj2" fmla="val -563"/>
              <a:gd name="adj3" fmla="val 18750"/>
              <a:gd name="adj4" fmla="val -16667"/>
              <a:gd name="adj5" fmla="val -23522"/>
              <a:gd name="adj6" fmla="val -47087"/>
            </a:avLst>
          </a:prstGeom>
          <a:ln>
            <a:solidFill>
              <a:srgbClr val="31B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Международная программа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по оценке образовательных достижений учеников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(Programme for International Student Assessment)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5562600" y="4673600"/>
            <a:ext cx="3352800" cy="1292302"/>
          </a:xfrm>
          <a:prstGeom prst="borderCallout2">
            <a:avLst>
              <a:gd name="adj1" fmla="val 17950"/>
              <a:gd name="adj2" fmla="val -563"/>
              <a:gd name="adj3" fmla="val -14050"/>
              <a:gd name="adj4" fmla="val -8221"/>
              <a:gd name="adj5" fmla="val -107147"/>
              <a:gd name="adj6" fmla="val -50466"/>
            </a:avLst>
          </a:prstGeom>
          <a:ln>
            <a:solidFill>
              <a:srgbClr val="31B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Международное исследование качества чтения и понимания текста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(Progress in International Reading Literacy Study)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9527" y="5269096"/>
            <a:ext cx="2502609" cy="1287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PISA – </a:t>
            </a:r>
            <a:r>
              <a:rPr lang="ru-RU" b="1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раз в 3 года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TIMSS – раз в 4 года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6F9D"/>
                </a:solidFill>
                <a:latin typeface="Arial" pitchFamily="34" charset="0"/>
                <a:ea typeface="Times New Roman"/>
                <a:cs typeface="Arial" pitchFamily="34" charset="0"/>
              </a:rPr>
              <a:t>PIRLS – </a:t>
            </a:r>
            <a:r>
              <a:rPr lang="ru-RU" b="1" dirty="0">
                <a:solidFill>
                  <a:srgbClr val="006F9D"/>
                </a:solidFill>
                <a:latin typeface="Arial" pitchFamily="34" charset="0"/>
                <a:ea typeface="Times New Roman"/>
                <a:cs typeface="Arial" pitchFamily="34" charset="0"/>
              </a:rPr>
              <a:t>раз в 5 лет</a:t>
            </a:r>
          </a:p>
        </p:txBody>
      </p:sp>
      <p:pic>
        <p:nvPicPr>
          <p:cNvPr id="23" name="Рисунок 22" descr="о.э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8000"/>
          </a:blip>
          <a:stretch>
            <a:fillRect/>
          </a:stretch>
        </p:blipFill>
        <p:spPr>
          <a:xfrm>
            <a:off x="185058" y="4712561"/>
            <a:ext cx="459782" cy="668936"/>
          </a:xfrm>
          <a:prstGeom prst="rect">
            <a:avLst/>
          </a:prstGeom>
        </p:spPr>
      </p:pic>
      <p:pic>
        <p:nvPicPr>
          <p:cNvPr id="14" name="Рисунок 13" descr="Konqueror_4_Oxygen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5445" y="5135526"/>
            <a:ext cx="1541721" cy="15417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спе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4680520" cy="367240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5292080" y="4077072"/>
            <a:ext cx="3672408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изменить деятельность учителя и действия учеников?</a:t>
            </a:r>
            <a:endParaRPr lang="ru-RU" sz="24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5220072" y="188640"/>
            <a:ext cx="3672408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убедиться, что функциональная грамотность сформирована?</a:t>
            </a:r>
            <a:endParaRPr lang="ru-RU" sz="24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0" y="332656"/>
            <a:ext cx="4139952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Что такое функциональная  грамотность?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799" cy="94297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Нормативное обоснование</a:t>
            </a:r>
            <a:endParaRPr lang="ru-RU" dirty="0"/>
          </a:p>
        </p:txBody>
      </p:sp>
      <p:pic>
        <p:nvPicPr>
          <p:cNvPr id="4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2" cstate="print"/>
          <a:srcRect t="67817" r="51885" b="-2174"/>
          <a:stretch>
            <a:fillRect/>
          </a:stretch>
        </p:blipFill>
        <p:spPr bwMode="auto">
          <a:xfrm flipH="1">
            <a:off x="76200" y="740715"/>
            <a:ext cx="5867400" cy="54686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68" y="1045515"/>
            <a:ext cx="5080750" cy="36957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Методология и критерии оценки качества общего образования </a:t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общеобразовательных организациях на основе практики международных исследований качества подготовки обучающихся</a:t>
            </a:r>
          </a:p>
        </p:txBody>
      </p:sp>
      <p:sp>
        <p:nvSpPr>
          <p:cNvPr id="5" name="Пятиугольник 4"/>
          <p:cNvSpPr/>
          <p:nvPr/>
        </p:nvSpPr>
        <p:spPr>
          <a:xfrm rot="20670207" flipH="1">
            <a:off x="5663165" y="1534737"/>
            <a:ext cx="3028324" cy="230563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Приказ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590,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России № 219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06.05.2019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9326684c4230eb61082aa0cd4bd21ae.png"/>
          <p:cNvPicPr>
            <a:picLocks noChangeAspect="1"/>
          </p:cNvPicPr>
          <p:nvPr/>
        </p:nvPicPr>
        <p:blipFill>
          <a:blip r:embed="rId3" cstate="print"/>
          <a:srcRect t="12510" r="27301"/>
          <a:stretch>
            <a:fillRect/>
          </a:stretch>
        </p:blipFill>
        <p:spPr>
          <a:xfrm>
            <a:off x="5601397" y="3859619"/>
            <a:ext cx="3531970" cy="3191089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0678" y="6015071"/>
            <a:ext cx="1135516" cy="321475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3223" y="6461985"/>
            <a:ext cx="1638795" cy="20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НАПРВЛЕНИЯ ФОРМИРОВАНИЯ ФУНКЦИОНАЛЬНОЙ ГРАМОТНОСТИ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42" y="1262713"/>
            <a:ext cx="8512176" cy="4640163"/>
          </a:xfrm>
        </p:spPr>
        <p:txBody>
          <a:bodyPr/>
          <a:lstStyle/>
          <a:p>
            <a:pPr marL="0" indent="0" defTabSz="686759">
              <a:spcBef>
                <a:spcPts val="644"/>
              </a:spcBef>
              <a:buNone/>
              <a:defRPr sz="4100"/>
            </a:pPr>
            <a:endParaRPr lang="ru-RU" sz="2600" dirty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7" name="Рисунок 6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323528" y="476672"/>
            <a:ext cx="8568952" cy="56166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1700808"/>
            <a:ext cx="4662264" cy="4052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Математическая грамотность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Читательская грамотность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Естественнонаучная грамотность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Финансовая грамотность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Глобальные компетенции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Креативное мышление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endParaRPr lang="ru-RU" dirty="0" smtClean="0"/>
          </a:p>
          <a:p>
            <a:pPr defTabSz="686759">
              <a:spcBef>
                <a:spcPts val="644"/>
              </a:spcBef>
              <a:defRPr sz="4100"/>
            </a:pPr>
            <a:r>
              <a:rPr lang="en-US" sz="2800" dirty="0" smtClean="0">
                <a:hlinkClick r:id="rId4"/>
              </a:rPr>
              <a:t>http://www.centeroko.ru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1409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overmakova\Desktop\Презентации. Материал\Люди разных возрастов\Методика\highres_1794830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124200" cy="3124200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Читательская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505200"/>
            <a:ext cx="5181602" cy="3207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810000"/>
            <a:ext cx="46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группы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читательских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и извлечь информацию.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Интегрировать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интерпретировать сообщение.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Осмыслить и оценить сообщение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100" y="152400"/>
            <a:ext cx="83947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Математическая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98689" y="3352800"/>
            <a:ext cx="6456211" cy="3334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47800" y="3705226"/>
            <a:ext cx="551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аспекта 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грамотности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Математический процесс – действия, которые надо предпринять для решения.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Предметное содержание задачи.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Контексты задач оценочных материалов</a:t>
            </a:r>
          </a:p>
        </p:txBody>
      </p:sp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4" cstate="print"/>
          <a:srcRect t="53336"/>
          <a:stretch/>
        </p:blipFill>
        <p:spPr>
          <a:xfrm>
            <a:off x="-436232" y="606425"/>
            <a:ext cx="8674100" cy="3454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90500" y="1028700"/>
            <a:ext cx="8051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формулировать, применять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математические явления в разных контекстах. Включает способность к математической аргументации, применение математических операций, фактов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инструментов для описания, объяснения и предсказания явлений. Способствует пониманию роли математики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современной жизни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5" descr="definicion-de-software-educ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226" y="5550196"/>
            <a:ext cx="1429104" cy="118044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762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математических понятий, фактов, аргументация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8000" y="2059764"/>
            <a:ext cx="3975100" cy="41703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 разрабатывает и применяет стратегии, чтобы решить задачи. Применяет правила, алгоритмы, математические факты. Использует цифровую информацию, данные статистики и пр.</a:t>
            </a:r>
          </a:p>
        </p:txBody>
      </p:sp>
      <p:sp>
        <p:nvSpPr>
          <p:cNvPr id="22" name="Содержимое 13"/>
          <p:cNvSpPr txBox="1">
            <a:spLocks/>
          </p:cNvSpPr>
          <p:nvPr/>
        </p:nvSpPr>
        <p:spPr>
          <a:xfrm>
            <a:off x="4648200" y="2110565"/>
            <a:ext cx="3854450" cy="417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Решает простейшие комбинаторные задачи, строит графики функций, использует графики реальных процессов, извлекает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интерпретирует информацию </a:t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таблиц, диаграмм и пр.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615</Words>
  <Application>Microsoft Office PowerPoint</Application>
  <PresentationFormat>Экран (4:3)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Августовский педагогический совет 2019</vt:lpstr>
      <vt:lpstr>Предисловие</vt:lpstr>
      <vt:lpstr>Слайд 3</vt:lpstr>
      <vt:lpstr>Слайд 4</vt:lpstr>
      <vt:lpstr>Нормативное обоснование</vt:lpstr>
      <vt:lpstr>ОСНОВНЫЕ НАПРВЛЕНИЯ ФОРМИРОВАНИЯ ФУНКЦИОНАЛЬНОЙ ГРАМОТНОСТИ </vt:lpstr>
      <vt:lpstr>Слайд 7</vt:lpstr>
      <vt:lpstr>Слайд 8</vt:lpstr>
      <vt:lpstr>Слайд 9</vt:lpstr>
      <vt:lpstr>Слайд 10</vt:lpstr>
      <vt:lpstr>Слайд 11</vt:lpstr>
      <vt:lpstr>Слайд 12</vt:lpstr>
      <vt:lpstr>Креативное мышление</vt:lpstr>
      <vt:lpstr>Слайд 14</vt:lpstr>
      <vt:lpstr>Вопросы, на которые должно ответить исследование PISA (глобальные компетенции)</vt:lpstr>
      <vt:lpstr>Как формировать навыки 21 века</vt:lpstr>
      <vt:lpstr>Ресурсы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2019-08-26T04:36:42Z</dcterms:created>
  <dcterms:modified xsi:type="dcterms:W3CDTF">2019-08-27T09:47:04Z</dcterms:modified>
</cp:coreProperties>
</file>