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373216"/>
            <a:ext cx="3528392" cy="122413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Бельская О.А., </a:t>
            </a:r>
          </a:p>
          <a:p>
            <a:r>
              <a:rPr lang="ru-RU" sz="1800" dirty="0" smtClean="0"/>
              <a:t>ст.методист МКУ «РЦ в сфере образования»</a:t>
            </a:r>
          </a:p>
          <a:p>
            <a:r>
              <a:rPr lang="ru-RU" sz="1800" dirty="0" smtClean="0"/>
              <a:t>28.08.2019г.</a:t>
            </a:r>
            <a:endParaRPr lang="ru-RU" sz="1800" dirty="0"/>
          </a:p>
        </p:txBody>
      </p:sp>
      <p:pic>
        <p:nvPicPr>
          <p:cNvPr id="6" name="Рисунок 5" descr="gandex.ru-26_8148_boy-with-e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132856"/>
            <a:ext cx="3917236" cy="2448272"/>
          </a:xfrm>
          <a:prstGeom prst="rect">
            <a:avLst/>
          </a:prstGeom>
        </p:spPr>
      </p:pic>
      <p:pic>
        <p:nvPicPr>
          <p:cNvPr id="8" name="Рисунок 7" descr="ВПР-500x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48248">
            <a:off x="5714762" y="565136"/>
            <a:ext cx="3175000" cy="1922292"/>
          </a:xfrm>
          <a:prstGeom prst="rect">
            <a:avLst/>
          </a:prstGeom>
        </p:spPr>
      </p:pic>
      <p:pic>
        <p:nvPicPr>
          <p:cNvPr id="9" name="Рисунок 8" descr="46979345_2168214386726854_582783654121229516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7538">
            <a:off x="286636" y="3858750"/>
            <a:ext cx="4067944" cy="2288218"/>
          </a:xfrm>
          <a:prstGeom prst="rect">
            <a:avLst/>
          </a:prstGeom>
        </p:spPr>
      </p:pic>
      <p:pic>
        <p:nvPicPr>
          <p:cNvPr id="10" name="Рисунок 9" descr="498x310_62c63624eb9070510af1a039d85b068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431881">
            <a:off x="381960" y="651597"/>
            <a:ext cx="2946096" cy="22565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a21e4ea11ef62b5450aac8a5965b75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747386" cy="6695644"/>
          </a:xfrm>
        </p:spPr>
      </p:pic>
      <p:pic>
        <p:nvPicPr>
          <p:cNvPr id="8" name="Рисунок 7" descr="list55-300x2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40746">
            <a:off x="284819" y="474834"/>
            <a:ext cx="4231503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Успех – результат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ежедневных действий!!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успех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8004343" cy="525658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1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542213" cy="564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ЕГЭ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9"/>
            <a:ext cx="3672891" cy="2736304"/>
          </a:xfrm>
        </p:spPr>
      </p:pic>
      <p:pic>
        <p:nvPicPr>
          <p:cNvPr id="6" name="Рисунок 5" descr="o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3476988" cy="2592288"/>
          </a:xfrm>
          <a:prstGeom prst="rect">
            <a:avLst/>
          </a:prstGeom>
        </p:spPr>
      </p:pic>
      <p:pic>
        <p:nvPicPr>
          <p:cNvPr id="8" name="Рисунок 7" descr="191_niko--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429000"/>
            <a:ext cx="4067944" cy="2753377"/>
          </a:xfrm>
          <a:prstGeom prst="rect">
            <a:avLst/>
          </a:prstGeom>
        </p:spPr>
      </p:pic>
      <p:pic>
        <p:nvPicPr>
          <p:cNvPr id="10" name="Рисунок 9" descr="09.02.201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" y="3428999"/>
            <a:ext cx="42862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Математическое образование!?</a:t>
            </a:r>
            <a:endParaRPr lang="ru-RU" dirty="0"/>
          </a:p>
        </p:txBody>
      </p:sp>
      <p:pic>
        <p:nvPicPr>
          <p:cNvPr id="6" name="Содержимое 5" descr="5aacd9e2e7696a9f354c39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713611" cy="4525963"/>
          </a:xfrm>
        </p:spPr>
      </p:pic>
      <p:pic>
        <p:nvPicPr>
          <p:cNvPr id="7" name="Содержимое 6" descr="koncepcija_matematicheskogo_razvitij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140968"/>
            <a:ext cx="4038600" cy="318106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a9e3b1ff47d0814852a6a695f60e2ca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764704"/>
            <a:ext cx="4536504" cy="324036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475656" y="4293096"/>
            <a:ext cx="7211144" cy="18330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Осуществление регулярной диагностики качества подготовки обучающихся на уровне ОО, муниципалитета и региона.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2f9a3d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5"/>
            <a:ext cx="7920879" cy="533057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Приказ </a:t>
            </a:r>
            <a:r>
              <a:rPr lang="ru-RU" sz="2800" b="1" dirty="0" err="1" smtClean="0">
                <a:solidFill>
                  <a:srgbClr val="0070C0"/>
                </a:solidFill>
              </a:rPr>
              <a:t>Рособрнадзора</a:t>
            </a:r>
            <a:r>
              <a:rPr lang="ru-RU" sz="2800" b="1" dirty="0" smtClean="0">
                <a:solidFill>
                  <a:srgbClr val="0070C0"/>
                </a:solidFill>
              </a:rPr>
              <a:t> № 590 и </a:t>
            </a:r>
            <a:r>
              <a:rPr lang="ru-RU" sz="2800" b="1" dirty="0" err="1" smtClean="0">
                <a:solidFill>
                  <a:srgbClr val="0070C0"/>
                </a:solidFill>
              </a:rPr>
              <a:t>Минпросвещения</a:t>
            </a:r>
            <a:r>
              <a:rPr lang="ru-RU" sz="2800" b="1" dirty="0" smtClean="0">
                <a:solidFill>
                  <a:srgbClr val="0070C0"/>
                </a:solidFill>
              </a:rPr>
              <a:t> № 219 от 06.05.2019г.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Методология и критерии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оценки качества общего образования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общеобразовательных организациях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 основе практики международных исследований качества подготовки обучающихся.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Основные задачи Методологии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Совершенствование и модернизация ФГОС и примерных ООП на основе анализа результатов процедур;</a:t>
            </a:r>
          </a:p>
          <a:p>
            <a:r>
              <a:rPr lang="ru-RU" dirty="0" smtClean="0"/>
              <a:t>Развитие и совершенствование механизмов и процедур;</a:t>
            </a:r>
          </a:p>
          <a:p>
            <a:r>
              <a:rPr lang="ru-RU" dirty="0" smtClean="0"/>
              <a:t>Развитие различных форм оценки системы образования;</a:t>
            </a:r>
          </a:p>
          <a:p>
            <a:r>
              <a:rPr lang="ru-RU" dirty="0" smtClean="0"/>
              <a:t>Развитие механизмов управления качеством образования;</a:t>
            </a:r>
          </a:p>
          <a:p>
            <a:r>
              <a:rPr lang="ru-RU" dirty="0" smtClean="0"/>
              <a:t>Повышение заинтересованности всех участников образовательных отношений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Исследования…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r>
              <a:rPr lang="en-US" dirty="0" smtClean="0"/>
              <a:t>IMSS, PIRLS, PISA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ru-RU" dirty="0" smtClean="0"/>
              <a:t>НИКО, функциональные грамотности,</a:t>
            </a:r>
          </a:p>
          <a:p>
            <a:r>
              <a:rPr lang="ru-RU" dirty="0" smtClean="0"/>
              <a:t>ВПР,</a:t>
            </a:r>
          </a:p>
          <a:p>
            <a:r>
              <a:rPr lang="ru-RU" dirty="0" smtClean="0"/>
              <a:t>ГИА,</a:t>
            </a:r>
          </a:p>
          <a:p>
            <a:r>
              <a:rPr lang="ru-RU" dirty="0" smtClean="0"/>
              <a:t>КДР</a:t>
            </a:r>
          </a:p>
          <a:p>
            <a:r>
              <a:rPr lang="ru-RU" dirty="0" smtClean="0"/>
              <a:t>Процедуры…. нацпроект «Образование»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Изменения…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Оценка качества по модели </a:t>
            </a:r>
            <a:r>
              <a:rPr lang="en-US" dirty="0" smtClean="0"/>
              <a:t>PISA</a:t>
            </a:r>
            <a:r>
              <a:rPr lang="ru-RU" dirty="0" smtClean="0"/>
              <a:t> – 2021г.</a:t>
            </a:r>
          </a:p>
          <a:p>
            <a:r>
              <a:rPr lang="ru-RU" dirty="0" smtClean="0"/>
              <a:t>КИМ ГИА – ОГЭ2020 по новым ФГОС,</a:t>
            </a:r>
          </a:p>
          <a:p>
            <a:r>
              <a:rPr lang="ru-RU" dirty="0" smtClean="0"/>
              <a:t>ВПР – 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4,5,6+7 </a:t>
            </a:r>
            <a:r>
              <a:rPr lang="ru-RU" dirty="0" err="1" smtClean="0"/>
              <a:t>кл</a:t>
            </a:r>
            <a:r>
              <a:rPr lang="ru-RU" dirty="0" smtClean="0"/>
              <a:t>.     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8 и 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Функциональные грамотности: КДР4 ЧГ, КДР6 ЧГ, КДР4 ГП, КДР8 ЕСТ, КДР7 МА.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159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Математическое образование!?</vt:lpstr>
      <vt:lpstr>Слайд 5</vt:lpstr>
      <vt:lpstr>Приказ Рособрнадзора № 590 и Минпросвещения № 219 от 06.05.2019г.</vt:lpstr>
      <vt:lpstr>Основные задачи Методологии</vt:lpstr>
      <vt:lpstr>Исследования…</vt:lpstr>
      <vt:lpstr>Изменения…</vt:lpstr>
      <vt:lpstr>Слайд 10</vt:lpstr>
      <vt:lpstr>Успех – результат  ежедневных действий!!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21</cp:revision>
  <dcterms:created xsi:type="dcterms:W3CDTF">2019-08-27T15:44:30Z</dcterms:created>
  <dcterms:modified xsi:type="dcterms:W3CDTF">2019-08-27T18:36:36Z</dcterms:modified>
</cp:coreProperties>
</file>