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  <p:sldMasterId id="2147483961" r:id="rId2"/>
  </p:sldMasterIdLst>
  <p:sldIdLst>
    <p:sldId id="256" r:id="rId3"/>
    <p:sldId id="273" r:id="rId4"/>
    <p:sldId id="278" r:id="rId5"/>
    <p:sldId id="275" r:id="rId6"/>
    <p:sldId id="279" r:id="rId7"/>
    <p:sldId id="276" r:id="rId8"/>
    <p:sldId id="277" r:id="rId9"/>
    <p:sldId id="280" r:id="rId10"/>
    <p:sldId id="281" r:id="rId11"/>
    <p:sldId id="282" r:id="rId12"/>
    <p:sldId id="286" r:id="rId13"/>
    <p:sldId id="287" r:id="rId14"/>
    <p:sldId id="284" r:id="rId15"/>
    <p:sldId id="285" r:id="rId16"/>
    <p:sldId id="288" r:id="rId17"/>
    <p:sldId id="289" r:id="rId18"/>
    <p:sldId id="290" r:id="rId19"/>
    <p:sldId id="29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27" autoAdjust="0"/>
    <p:restoredTop sz="94660"/>
  </p:normalViewPr>
  <p:slideViewPr>
    <p:cSldViewPr snapToGrid="0">
      <p:cViewPr>
        <p:scale>
          <a:sx n="100" d="100"/>
          <a:sy n="100" d="100"/>
        </p:scale>
        <p:origin x="-300" y="-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всего: 244 человека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???? (28 чел.)</c:v>
                </c:pt>
                <c:pt idx="1">
                  <c:v>Репродуктивный (185 чел.)</c:v>
                </c:pt>
                <c:pt idx="2">
                  <c:v>Продуктивный (29 чел.)</c:v>
                </c:pt>
                <c:pt idx="3">
                  <c:v>Творческий (2 чел.)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11.5</c:v>
                </c:pt>
                <c:pt idx="1">
                  <c:v>75.8</c:v>
                </c:pt>
                <c:pt idx="2">
                  <c:v>11.9</c:v>
                </c:pt>
                <c:pt idx="3">
                  <c:v>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AA4-4344-94AD-099AC57FC49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всего: 242 человека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???? (51 чел.)</c:v>
                </c:pt>
                <c:pt idx="1">
                  <c:v>Репродуктивный (147 чел.)</c:v>
                </c:pt>
                <c:pt idx="2">
                  <c:v>Продуктивный (43 чел.)</c:v>
                </c:pt>
                <c:pt idx="3">
                  <c:v>Творческий (1 чел.)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21.1</c:v>
                </c:pt>
                <c:pt idx="1">
                  <c:v>60.7</c:v>
                </c:pt>
                <c:pt idx="2">
                  <c:v>17</c:v>
                </c:pt>
                <c:pt idx="3">
                  <c:v>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546-4C70-8778-B06DB9D9AB1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Всего: 239 человек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???? (58 чел.)</c:v>
                </c:pt>
                <c:pt idx="1">
                  <c:v>Репродуктивный (124 чел.)</c:v>
                </c:pt>
                <c:pt idx="2">
                  <c:v>Продуктивный (57 чел.)</c:v>
                </c:pt>
                <c:pt idx="3">
                  <c:v>Творческий (0 чел.)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24.4</c:v>
                </c:pt>
                <c:pt idx="1">
                  <c:v>51.8</c:v>
                </c:pt>
                <c:pt idx="2">
                  <c:v>23.8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6C7-4586-A7EC-4C504E233CE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всего: 246 человек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???? (46 чел.)</c:v>
                </c:pt>
                <c:pt idx="1">
                  <c:v>Репродуктивный (106 чел.)</c:v>
                </c:pt>
                <c:pt idx="2">
                  <c:v>Продуктивный (83 чел.)</c:v>
                </c:pt>
                <c:pt idx="3">
                  <c:v>Творческий (11 чел.)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18.7</c:v>
                </c:pt>
                <c:pt idx="1">
                  <c:v>43.1</c:v>
                </c:pt>
                <c:pt idx="2">
                  <c:v>33.700000000000003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494-4398-BBA3-02E11449894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2DFB-0989-43C2-94E3-9FC761715B8C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FFF4-FCC0-4B3C-959B-4AC7CD90E9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916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2DFB-0989-43C2-94E3-9FC761715B8C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FFF4-FCC0-4B3C-959B-4AC7CD90E9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687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2DFB-0989-43C2-94E3-9FC761715B8C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FFF4-FCC0-4B3C-959B-4AC7CD90E9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005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2DFB-0989-43C2-94E3-9FC761715B8C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FFF4-FCC0-4B3C-959B-4AC7CD90E9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962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2DFB-0989-43C2-94E3-9FC761715B8C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FFF4-FCC0-4B3C-959B-4AC7CD90E9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1637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2DFB-0989-43C2-94E3-9FC761715B8C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FFF4-FCC0-4B3C-959B-4AC7CD90E9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671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2DFB-0989-43C2-94E3-9FC761715B8C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FFF4-FCC0-4B3C-959B-4AC7CD90E9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1004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2DFB-0989-43C2-94E3-9FC761715B8C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FFF4-FCC0-4B3C-959B-4AC7CD90E9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5227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2DFB-0989-43C2-94E3-9FC761715B8C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FFF4-FCC0-4B3C-959B-4AC7CD90E9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840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2DFB-0989-43C2-94E3-9FC761715B8C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FFF4-FCC0-4B3C-959B-4AC7CD90E9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2392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2DFB-0989-43C2-94E3-9FC761715B8C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FFF4-FCC0-4B3C-959B-4AC7CD90E9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83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2DFB-0989-43C2-94E3-9FC761715B8C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FFF4-FCC0-4B3C-959B-4AC7CD90E9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3574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2DFB-0989-43C2-94E3-9FC761715B8C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FFF4-FCC0-4B3C-959B-4AC7CD90E9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827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2DFB-0989-43C2-94E3-9FC761715B8C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FFF4-FCC0-4B3C-959B-4AC7CD90E9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5227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2DFB-0989-43C2-94E3-9FC761715B8C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FFF4-FCC0-4B3C-959B-4AC7CD90E9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614144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2DFB-0989-43C2-94E3-9FC761715B8C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FFF4-FCC0-4B3C-959B-4AC7CD90E9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0531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2DFB-0989-43C2-94E3-9FC761715B8C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FFF4-FCC0-4B3C-959B-4AC7CD90E9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92528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2DFB-0989-43C2-94E3-9FC761715B8C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FFF4-FCC0-4B3C-959B-4AC7CD90E9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0084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2DFB-0989-43C2-94E3-9FC761715B8C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FFF4-FCC0-4B3C-959B-4AC7CD90E9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6014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2DFB-0989-43C2-94E3-9FC761715B8C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FFF4-FCC0-4B3C-959B-4AC7CD90E9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299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2DFB-0989-43C2-94E3-9FC761715B8C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FFF4-FCC0-4B3C-959B-4AC7CD90E9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263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2DFB-0989-43C2-94E3-9FC761715B8C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FFF4-FCC0-4B3C-959B-4AC7CD90E9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617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2DFB-0989-43C2-94E3-9FC761715B8C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FFF4-FCC0-4B3C-959B-4AC7CD90E9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692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2DFB-0989-43C2-94E3-9FC761715B8C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FFF4-FCC0-4B3C-959B-4AC7CD90E9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01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2DFB-0989-43C2-94E3-9FC761715B8C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FFF4-FCC0-4B3C-959B-4AC7CD90E9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984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2DFB-0989-43C2-94E3-9FC761715B8C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FFF4-FCC0-4B3C-959B-4AC7CD90E9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819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2DFB-0989-43C2-94E3-9FC761715B8C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1FFF4-FCC0-4B3C-959B-4AC7CD90E9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128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67000">
              <a:schemeClr val="accent1">
                <a:lumMod val="45000"/>
                <a:lumOff val="55000"/>
              </a:schemeClr>
            </a:gs>
            <a:gs pos="8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3872DFB-0989-43C2-94E3-9FC761715B8C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1FFF4-FCC0-4B3C-959B-4AC7CD90E9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582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67000">
              <a:schemeClr val="accent1">
                <a:lumMod val="45000"/>
                <a:lumOff val="55000"/>
              </a:schemeClr>
            </a:gs>
            <a:gs pos="8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72DFB-0989-43C2-94E3-9FC761715B8C}" type="datetimeFigureOut">
              <a:rPr lang="ru-RU" smtClean="0"/>
              <a:pPr/>
              <a:t>28.08.2019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B21FFF4-FCC0-4B3C-959B-4AC7CD90E9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80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  <p:sldLayoutId id="2147483973" r:id="rId12"/>
    <p:sldLayoutId id="2147483974" r:id="rId13"/>
    <p:sldLayoutId id="2147483975" r:id="rId14"/>
    <p:sldLayoutId id="2147483976" r:id="rId15"/>
    <p:sldLayoutId id="214748397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5133" y="2362201"/>
            <a:ext cx="8720667" cy="112606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 квалификационные требования: от результатов к действиям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61" y="4619802"/>
            <a:ext cx="11400878" cy="1484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Брусенко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 В.В.,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Microsoft YaHei" pitchFamily="34" charset="-122"/>
                <a:cs typeface="Times New Roman" panose="02020603050405020304" pitchFamily="18" charset="0"/>
              </a:rPr>
              <a:t>директор МБОУ «Южно-Александровская СОШ № 5»,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муниципальной группы по внедрению муниципальных квалификационных требований 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трудовым действиям профессионального стандарта педагогических работников ОО Иланского района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Microsoft YaHei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537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3BFCAB2C-A463-408A-97D2-0D1EDA1FC202}"/>
              </a:ext>
            </a:extLst>
          </p:cNvPr>
          <p:cNvSpPr/>
          <p:nvPr/>
        </p:nvSpPr>
        <p:spPr>
          <a:xfrm>
            <a:off x="2806020" y="1657918"/>
            <a:ext cx="52027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Утверждены оценочные материалы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FBA5A841-5715-4166-AFD5-06DEFC5AAF6A}"/>
              </a:ext>
            </a:extLst>
          </p:cNvPr>
          <p:cNvSpPr txBox="1">
            <a:spLocks/>
          </p:cNvSpPr>
          <p:nvPr/>
        </p:nvSpPr>
        <p:spPr>
          <a:xfrm>
            <a:off x="870167" y="2743047"/>
            <a:ext cx="9074471" cy="23025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инструментарий по оценке соответствия педагогических работников ОО района муниципальным квалификационным требованиям (МКТ) к трудовым действиям профессионального стандарта;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внутреннего аудита;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внешнего аудита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12E8C11C-49AE-41DB-AB6D-E09AA1105BC1}"/>
              </a:ext>
            </a:extLst>
          </p:cNvPr>
          <p:cNvSpPr/>
          <p:nvPr/>
        </p:nvSpPr>
        <p:spPr>
          <a:xfrm>
            <a:off x="800438" y="286947"/>
            <a:ext cx="31760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РАБОТЫ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6493DD6-17B3-4A11-B8DA-A2754C01ED53}"/>
              </a:ext>
            </a:extLst>
          </p:cNvPr>
          <p:cNvSpPr txBox="1"/>
          <p:nvPr/>
        </p:nvSpPr>
        <p:spPr>
          <a:xfrm>
            <a:off x="6023205" y="5338104"/>
            <a:ext cx="34093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приказа Управления образования Администрации Иланского района от 04.03.2019г. № 25-од</a:t>
            </a:r>
            <a:b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664875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3BFCAB2C-A463-408A-97D2-0D1EDA1FC202}"/>
              </a:ext>
            </a:extLst>
          </p:cNvPr>
          <p:cNvSpPr/>
          <p:nvPr/>
        </p:nvSpPr>
        <p:spPr>
          <a:xfrm>
            <a:off x="5215982" y="274592"/>
            <a:ext cx="39887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анкетирования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12E8C11C-49AE-41DB-AB6D-E09AA1105BC1}"/>
              </a:ext>
            </a:extLst>
          </p:cNvPr>
          <p:cNvSpPr/>
          <p:nvPr/>
        </p:nvSpPr>
        <p:spPr>
          <a:xfrm>
            <a:off x="877018" y="243815"/>
            <a:ext cx="33155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РАБОТЫ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74ECC8C9-D776-4F52-BABA-8D24FBD22D42}"/>
              </a:ext>
            </a:extLst>
          </p:cNvPr>
          <p:cNvSpPr/>
          <p:nvPr/>
        </p:nvSpPr>
        <p:spPr>
          <a:xfrm>
            <a:off x="1012648" y="1490029"/>
            <a:ext cx="80618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ТЕХНОЛОГИИ КРИТИЧЕСКОГО МЫШЛЕНИЯ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4">
            <a:extLst>
              <a:ext uri="{FF2B5EF4-FFF2-40B4-BE49-F238E27FC236}">
                <a16:creationId xmlns="" xmlns:a16="http://schemas.microsoft.com/office/drawing/2014/main" id="{B684B466-9574-4D8B-A947-9DD7028075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8103230"/>
              </p:ext>
            </p:extLst>
          </p:nvPr>
        </p:nvGraphicFramePr>
        <p:xfrm>
          <a:off x="704490" y="2230429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867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74ECC8C9-D776-4F52-BABA-8D24FBD22D42}"/>
              </a:ext>
            </a:extLst>
          </p:cNvPr>
          <p:cNvSpPr/>
          <p:nvPr/>
        </p:nvSpPr>
        <p:spPr>
          <a:xfrm>
            <a:off x="1886239" y="1179478"/>
            <a:ext cx="65627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ФОРМИРУЮЩЕГО ОЦЕНИВАНИЯ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Объект 4">
            <a:extLst>
              <a:ext uri="{FF2B5EF4-FFF2-40B4-BE49-F238E27FC236}">
                <a16:creationId xmlns="" xmlns:a16="http://schemas.microsoft.com/office/drawing/2014/main" id="{59B6BE97-578A-4093-8D2B-9839CDBD1C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1647391"/>
              </p:ext>
            </p:extLst>
          </p:nvPr>
        </p:nvGraphicFramePr>
        <p:xfrm>
          <a:off x="902897" y="188251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8567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4">
            <a:extLst>
              <a:ext uri="{FF2B5EF4-FFF2-40B4-BE49-F238E27FC236}">
                <a16:creationId xmlns="" xmlns:a16="http://schemas.microsoft.com/office/drawing/2014/main" id="{80362464-F5C0-4DF1-8765-3E4E07AE6B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9248899"/>
              </p:ext>
            </p:extLst>
          </p:nvPr>
        </p:nvGraphicFramePr>
        <p:xfrm>
          <a:off x="937403" y="2149278"/>
          <a:ext cx="8080075" cy="4278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74ECC8C9-D776-4F52-BABA-8D24FBD22D42}"/>
              </a:ext>
            </a:extLst>
          </p:cNvPr>
          <p:cNvSpPr/>
          <p:nvPr/>
        </p:nvSpPr>
        <p:spPr>
          <a:xfrm>
            <a:off x="1843991" y="1392863"/>
            <a:ext cx="64681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СОЦИАЛЬНОЙ ИНИЦИАТИВЫ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488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74ECC8C9-D776-4F52-BABA-8D24FBD22D42}"/>
              </a:ext>
            </a:extLst>
          </p:cNvPr>
          <p:cNvSpPr/>
          <p:nvPr/>
        </p:nvSpPr>
        <p:spPr>
          <a:xfrm>
            <a:off x="2581184" y="1188105"/>
            <a:ext cx="53108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ОНЛАЙН-СЕРВИСОВ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Объект 4">
            <a:extLst>
              <a:ext uri="{FF2B5EF4-FFF2-40B4-BE49-F238E27FC236}">
                <a16:creationId xmlns="" xmlns:a16="http://schemas.microsoft.com/office/drawing/2014/main" id="{1C626522-D0F7-43F0-8AC8-58ADBCEE61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1615856"/>
              </p:ext>
            </p:extLst>
          </p:nvPr>
        </p:nvGraphicFramePr>
        <p:xfrm>
          <a:off x="880278" y="184033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93839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3BFCAB2C-A463-408A-97D2-0D1EDA1FC202}"/>
              </a:ext>
            </a:extLst>
          </p:cNvPr>
          <p:cNvSpPr/>
          <p:nvPr/>
        </p:nvSpPr>
        <p:spPr>
          <a:xfrm>
            <a:off x="3870149" y="905730"/>
            <a:ext cx="27294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Внутренний аудит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12E8C11C-49AE-41DB-AB6D-E09AA1105BC1}"/>
              </a:ext>
            </a:extLst>
          </p:cNvPr>
          <p:cNvSpPr/>
          <p:nvPr/>
        </p:nvSpPr>
        <p:spPr>
          <a:xfrm>
            <a:off x="870167" y="295574"/>
            <a:ext cx="3289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РАБОТЫ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0ECD3A15-8DFD-48F8-BF19-902DC155BD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991" y="1602483"/>
            <a:ext cx="5895781" cy="4959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837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3BFCAB2C-A463-408A-97D2-0D1EDA1FC202}"/>
              </a:ext>
            </a:extLst>
          </p:cNvPr>
          <p:cNvSpPr/>
          <p:nvPr/>
        </p:nvSpPr>
        <p:spPr>
          <a:xfrm>
            <a:off x="4060581" y="1474487"/>
            <a:ext cx="23313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Внешний аудит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12E8C11C-49AE-41DB-AB6D-E09AA1105BC1}"/>
              </a:ext>
            </a:extLst>
          </p:cNvPr>
          <p:cNvSpPr/>
          <p:nvPr/>
        </p:nvSpPr>
        <p:spPr>
          <a:xfrm>
            <a:off x="939897" y="295574"/>
            <a:ext cx="31503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РАБОТЫ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7E398E17-6DAB-491A-BE18-4F5C452902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1415"/>
          <a:stretch/>
        </p:blipFill>
        <p:spPr>
          <a:xfrm>
            <a:off x="1430010" y="2591845"/>
            <a:ext cx="7592485" cy="180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524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3BFCAB2C-A463-408A-97D2-0D1EDA1FC202}"/>
              </a:ext>
            </a:extLst>
          </p:cNvPr>
          <p:cNvSpPr/>
          <p:nvPr/>
        </p:nvSpPr>
        <p:spPr>
          <a:xfrm>
            <a:off x="2945669" y="981019"/>
            <a:ext cx="52182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рограмма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повышения квалификации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 Иланского района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12E8C11C-49AE-41DB-AB6D-E09AA1105BC1}"/>
              </a:ext>
            </a:extLst>
          </p:cNvPr>
          <p:cNvSpPr/>
          <p:nvPr/>
        </p:nvSpPr>
        <p:spPr>
          <a:xfrm>
            <a:off x="866928" y="295574"/>
            <a:ext cx="32962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РАБОТЫ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4FF18020-30AC-43AA-97AA-BC89AE6DB48C}"/>
              </a:ext>
            </a:extLst>
          </p:cNvPr>
          <p:cNvSpPr/>
          <p:nvPr/>
        </p:nvSpPr>
        <p:spPr>
          <a:xfrm>
            <a:off x="3251679" y="5080398"/>
            <a:ext cx="46963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образовательный маршрут педагога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: вправо 3">
            <a:extLst>
              <a:ext uri="{FF2B5EF4-FFF2-40B4-BE49-F238E27FC236}">
                <a16:creationId xmlns="" xmlns:a16="http://schemas.microsoft.com/office/drawing/2014/main" id="{F79C9491-5F6C-4C2C-8A01-292FF16E3B40}"/>
              </a:ext>
            </a:extLst>
          </p:cNvPr>
          <p:cNvSpPr/>
          <p:nvPr/>
        </p:nvSpPr>
        <p:spPr>
          <a:xfrm rot="5400000">
            <a:off x="5325505" y="2206812"/>
            <a:ext cx="451775" cy="7130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15784B35-FC00-4FDD-A315-BF88AE6B3553}"/>
              </a:ext>
            </a:extLst>
          </p:cNvPr>
          <p:cNvSpPr/>
          <p:nvPr/>
        </p:nvSpPr>
        <p:spPr>
          <a:xfrm>
            <a:off x="3665165" y="3012130"/>
            <a:ext cx="37792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лан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сопровождения профессионального роста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 ОО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: вправо 3">
            <a:extLst>
              <a:ext uri="{FF2B5EF4-FFF2-40B4-BE49-F238E27FC236}">
                <a16:creationId xmlns="" xmlns:a16="http://schemas.microsoft.com/office/drawing/2014/main" id="{F79C9491-5F6C-4C2C-8A01-292FF16E3B40}"/>
              </a:ext>
            </a:extLst>
          </p:cNvPr>
          <p:cNvSpPr/>
          <p:nvPr/>
        </p:nvSpPr>
        <p:spPr>
          <a:xfrm rot="5400000">
            <a:off x="5325504" y="4321363"/>
            <a:ext cx="451775" cy="7130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4808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3BFCAB2C-A463-408A-97D2-0D1EDA1FC202}"/>
              </a:ext>
            </a:extLst>
          </p:cNvPr>
          <p:cNvSpPr/>
          <p:nvPr/>
        </p:nvSpPr>
        <p:spPr>
          <a:xfrm>
            <a:off x="2662931" y="1337658"/>
            <a:ext cx="48299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Корпоративный заказ</a:t>
            </a:r>
            <a:endParaRPr lang="ru-RU" sz="3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12E8C11C-49AE-41DB-AB6D-E09AA1105BC1}"/>
              </a:ext>
            </a:extLst>
          </p:cNvPr>
          <p:cNvSpPr/>
          <p:nvPr/>
        </p:nvSpPr>
        <p:spPr>
          <a:xfrm>
            <a:off x="726889" y="295574"/>
            <a:ext cx="35763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РАБОТЫ  РЦ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C985C853-3FB2-4886-934C-EA85E5432DB2}"/>
              </a:ext>
            </a:extLst>
          </p:cNvPr>
          <p:cNvSpPr/>
          <p:nvPr/>
        </p:nvSpPr>
        <p:spPr>
          <a:xfrm>
            <a:off x="988453" y="5252408"/>
            <a:ext cx="19104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Посещение занятий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4A337A2C-6DA1-4FA0-A013-682166091A13}"/>
              </a:ext>
            </a:extLst>
          </p:cNvPr>
          <p:cNvSpPr/>
          <p:nvPr/>
        </p:nvSpPr>
        <p:spPr>
          <a:xfrm>
            <a:off x="673660" y="2679513"/>
            <a:ext cx="25270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Конкурсы профессионального мастерства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0BDFFBC0-319F-473B-9E49-BC53AF8EAEAC}"/>
              </a:ext>
            </a:extLst>
          </p:cNvPr>
          <p:cNvSpPr/>
          <p:nvPr/>
        </p:nvSpPr>
        <p:spPr>
          <a:xfrm>
            <a:off x="7315148" y="3917322"/>
            <a:ext cx="19104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проблемных групп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55F7A820-8C07-446A-ACE6-415294484DC4}"/>
              </a:ext>
            </a:extLst>
          </p:cNvPr>
          <p:cNvSpPr/>
          <p:nvPr/>
        </p:nvSpPr>
        <p:spPr>
          <a:xfrm>
            <a:off x="7165367" y="2501133"/>
            <a:ext cx="20602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советы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DEB2F6D7-99DD-408B-8E5F-73E14ADFA0B0}"/>
              </a:ext>
            </a:extLst>
          </p:cNvPr>
          <p:cNvSpPr/>
          <p:nvPr/>
        </p:nvSpPr>
        <p:spPr>
          <a:xfrm>
            <a:off x="7315148" y="5390686"/>
            <a:ext cx="19104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Дни открытых дверей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D55060E7-0E52-4769-90B9-188980CC276F}"/>
              </a:ext>
            </a:extLst>
          </p:cNvPr>
          <p:cNvSpPr/>
          <p:nvPr/>
        </p:nvSpPr>
        <p:spPr>
          <a:xfrm>
            <a:off x="4351733" y="5167852"/>
            <a:ext cx="19104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</a:p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научных конференциях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1102" y="2679513"/>
            <a:ext cx="2533651" cy="1814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1000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49974" y="1043029"/>
            <a:ext cx="7220353" cy="207727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Резолюция районного августовского педагогического совета 2018 года</a:t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«Управление квалификацией </a:t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кадров для получения </a:t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новых образовательных результатов»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29205" y="4347224"/>
            <a:ext cx="720864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Направление: </a:t>
            </a:r>
          </a:p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«Внедрение мотивационных механизмов </a:t>
            </a:r>
          </a:p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 актуальных квалификаций педагогов»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537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63759" y="2101300"/>
            <a:ext cx="8720667" cy="2651505"/>
          </a:xfrm>
        </p:spPr>
        <p:txBody>
          <a:bodyPr>
            <a:noAutofit/>
          </a:bodyPr>
          <a:lstStyle/>
          <a:p>
            <a:pPr algn="just"/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4 направлении «Внедрение мотивационных механизмов изменений актуальных квалификаций педагогов» в разделе 4.1. и далее по всему тексту вместо «муниципальный и школьный корпоративный стандарт» читать «муниципальные квалификационные требования к трудовым действиям профессионального стандарта педагогических работников ОО Иланского района».</a:t>
            </a:r>
          </a:p>
        </p:txBody>
      </p:sp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96ACF17F-89A8-4EFC-AFBC-37848D3BA9F5}"/>
              </a:ext>
            </a:extLst>
          </p:cNvPr>
          <p:cNvSpPr txBox="1">
            <a:spLocks/>
          </p:cNvSpPr>
          <p:nvPr/>
        </p:nvSpPr>
        <p:spPr>
          <a:xfrm>
            <a:off x="863758" y="5182529"/>
            <a:ext cx="8720667" cy="11260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</a:p>
          <a:p>
            <a:pPr algn="l"/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программы профессионального роста педагогов Иланского района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3471E49-5A71-4104-A7B2-CF0EE35EBC65}"/>
              </a:ext>
            </a:extLst>
          </p:cNvPr>
          <p:cNvSpPr txBox="1"/>
          <p:nvPr/>
        </p:nvSpPr>
        <p:spPr>
          <a:xfrm>
            <a:off x="863758" y="362944"/>
            <a:ext cx="81053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приказа Управления образования Администрации Иланского района </a:t>
            </a: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06.11.2018г. № 128-од :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531E17E-B582-4FA4-98D4-045DE19CD8AD}"/>
              </a:ext>
            </a:extLst>
          </p:cNvPr>
          <p:cNvSpPr txBox="1"/>
          <p:nvPr/>
        </p:nvSpPr>
        <p:spPr>
          <a:xfrm>
            <a:off x="863759" y="1218648"/>
            <a:ext cx="84276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Внести следующие изменения</a:t>
            </a:r>
            <a:r>
              <a:rPr lang="en-US" sz="24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резолюцию августовского педагогического совета 2018 года: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70745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3BFCAB2C-A463-408A-97D2-0D1EDA1FC202}"/>
              </a:ext>
            </a:extLst>
          </p:cNvPr>
          <p:cNvSpPr/>
          <p:nvPr/>
        </p:nvSpPr>
        <p:spPr>
          <a:xfrm>
            <a:off x="1880252" y="1526882"/>
            <a:ext cx="705430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Утверждены </a:t>
            </a:r>
          </a:p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квалификационные требования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FBA5A841-5715-4166-AFD5-06DEFC5AAF6A}"/>
              </a:ext>
            </a:extLst>
          </p:cNvPr>
          <p:cNvSpPr txBox="1">
            <a:spLocks/>
          </p:cNvSpPr>
          <p:nvPr/>
        </p:nvSpPr>
        <p:spPr>
          <a:xfrm>
            <a:off x="870168" y="3429000"/>
            <a:ext cx="9074471" cy="23025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МКТ по применению технологии критического мышления;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МКТ по применению формирующего оценивания;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МКТ по формированию социальной активности;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МКТ по использованию онлайн-сервисов в образовательной деятельности.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537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3471E49-5A71-4104-A7B2-CF0EE35EBC65}"/>
              </a:ext>
            </a:extLst>
          </p:cNvPr>
          <p:cNvSpPr txBox="1"/>
          <p:nvPr/>
        </p:nvSpPr>
        <p:spPr>
          <a:xfrm>
            <a:off x="1072235" y="1609755"/>
            <a:ext cx="81053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приказа Управления образования Администрации Иланского района </a:t>
            </a: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19.11.2018г. № 136-од: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531E17E-B582-4FA4-98D4-045DE19CD8AD}"/>
              </a:ext>
            </a:extLst>
          </p:cNvPr>
          <p:cNvSpPr txBox="1"/>
          <p:nvPr/>
        </p:nvSpPr>
        <p:spPr>
          <a:xfrm>
            <a:off x="1072235" y="3029864"/>
            <a:ext cx="825854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1.Создать муниципальную группу </a:t>
            </a:r>
          </a:p>
          <a:p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внедрению муниципальных квалификационных требований</a:t>
            </a:r>
          </a:p>
          <a:p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трудовым действиям профессионального стандарта </a:t>
            </a:r>
          </a:p>
          <a:p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 ОО Иланского района;</a:t>
            </a:r>
          </a:p>
          <a:p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2.Утвердить дорожную карту по внедрению МКТ.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01109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3BFCAB2C-A463-408A-97D2-0D1EDA1FC202}"/>
              </a:ext>
            </a:extLst>
          </p:cNvPr>
          <p:cNvSpPr/>
          <p:nvPr/>
        </p:nvSpPr>
        <p:spPr>
          <a:xfrm>
            <a:off x="1390819" y="1318896"/>
            <a:ext cx="70152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технологии критического мышления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E4CC9F9D-F706-4BDD-A2BB-310A95C450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622856"/>
              </p:ext>
            </p:extLst>
          </p:nvPr>
        </p:nvGraphicFramePr>
        <p:xfrm>
          <a:off x="1758151" y="2212346"/>
          <a:ext cx="6056297" cy="45162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3112">
                  <a:extLst>
                    <a:ext uri="{9D8B030D-6E8A-4147-A177-3AD203B41FA5}">
                      <a16:colId xmlns="" xmlns:a16="http://schemas.microsoft.com/office/drawing/2014/main" val="1306473591"/>
                    </a:ext>
                  </a:extLst>
                </a:gridCol>
                <a:gridCol w="2026503">
                  <a:extLst>
                    <a:ext uri="{9D8B030D-6E8A-4147-A177-3AD203B41FA5}">
                      <a16:colId xmlns="" xmlns:a16="http://schemas.microsoft.com/office/drawing/2014/main" val="108452282"/>
                    </a:ext>
                  </a:extLst>
                </a:gridCol>
                <a:gridCol w="2446682">
                  <a:extLst>
                    <a:ext uri="{9D8B030D-6E8A-4147-A177-3AD203B41FA5}">
                      <a16:colId xmlns="" xmlns:a16="http://schemas.microsoft.com/office/drawing/2014/main" val="4139470219"/>
                    </a:ext>
                  </a:extLst>
                </a:gridCol>
              </a:tblGrid>
              <a:tr h="642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Трудовое действие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6" marR="642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Педагог должен знать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6" marR="642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Педагог должен уметь, владеть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6" marR="64296" marT="0" marB="0"/>
                </a:tc>
                <a:extLst>
                  <a:ext uri="{0D108BD9-81ED-4DB2-BD59-A6C34878D82A}">
                    <a16:rowId xmlns="" xmlns:a16="http://schemas.microsoft.com/office/drawing/2014/main" val="2754011173"/>
                  </a:ext>
                </a:extLst>
              </a:tr>
              <a:tr h="34359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Применение технологии критического мышления </a:t>
                      </a:r>
                      <a:r>
                        <a:rPr lang="ru-RU" sz="1300" dirty="0">
                          <a:effectLst/>
                        </a:rPr>
                        <a:t>в образовательной деятельности.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6" marR="64296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300" dirty="0">
                          <a:effectLst/>
                        </a:rPr>
                        <a:t>концепцию технологии критического мышления;</a:t>
                      </a:r>
                      <a:endParaRPr lang="ru-RU" sz="10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300" dirty="0">
                          <a:effectLst/>
                        </a:rPr>
                        <a:t>методы научного познания (анализ, синтез, индукция, дедукция);</a:t>
                      </a:r>
                      <a:endParaRPr lang="ru-RU" sz="10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300" dirty="0">
                          <a:effectLst/>
                        </a:rPr>
                        <a:t>три стадии учебного занятия;</a:t>
                      </a:r>
                      <a:endParaRPr lang="ru-RU" sz="10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300" dirty="0">
                          <a:effectLst/>
                        </a:rPr>
                        <a:t>методы и приемы технологии критического мышления.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6" marR="64296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300" dirty="0">
                          <a:effectLst/>
                        </a:rPr>
                        <a:t>научить обучающихся анализу и синтезу, индуктивному и дедуктивному способу мышления для решения учебной задачи;</a:t>
                      </a:r>
                      <a:endParaRPr lang="ru-RU" sz="10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300" dirty="0">
                          <a:effectLst/>
                        </a:rPr>
                        <a:t>владеть приемами работы с информацией;</a:t>
                      </a:r>
                      <a:endParaRPr lang="ru-RU" sz="10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300" dirty="0">
                          <a:effectLst/>
                        </a:rPr>
                        <a:t>планировать учебное занятие в соответствии с тремя последовательными стадиями;</a:t>
                      </a:r>
                      <a:endParaRPr lang="ru-RU" sz="10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300" dirty="0">
                          <a:effectLst/>
                        </a:rPr>
                        <a:t>применять методы и приемы  в образовательной деятельности. 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96" marR="64296" marT="0" marB="0"/>
                </a:tc>
                <a:extLst>
                  <a:ext uri="{0D108BD9-81ED-4DB2-BD59-A6C34878D82A}">
                    <a16:rowId xmlns="" xmlns:a16="http://schemas.microsoft.com/office/drawing/2014/main" val="630782242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F212F44C-D20B-4F95-B999-6875CD7B3C2C}"/>
              </a:ext>
            </a:extLst>
          </p:cNvPr>
          <p:cNvSpPr/>
          <p:nvPr/>
        </p:nvSpPr>
        <p:spPr>
          <a:xfrm>
            <a:off x="870168" y="286947"/>
            <a:ext cx="30366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РАБОТЫ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D726708-BC88-48B4-A3C2-D43A1BFDF711}"/>
              </a:ext>
            </a:extLst>
          </p:cNvPr>
          <p:cNvSpPr txBox="1"/>
          <p:nvPr/>
        </p:nvSpPr>
        <p:spPr>
          <a:xfrm>
            <a:off x="5262114" y="363891"/>
            <a:ext cx="3517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концепций МКТ</a:t>
            </a:r>
          </a:p>
        </p:txBody>
      </p:sp>
    </p:spTree>
    <p:extLst>
      <p:ext uri="{BB962C8B-B14F-4D97-AF65-F5344CB8AC3E}">
        <p14:creationId xmlns:p14="http://schemas.microsoft.com/office/powerpoint/2010/main" val="36162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3BFCAB2C-A463-408A-97D2-0D1EDA1FC202}"/>
              </a:ext>
            </a:extLst>
          </p:cNvPr>
          <p:cNvSpPr/>
          <p:nvPr/>
        </p:nvSpPr>
        <p:spPr>
          <a:xfrm>
            <a:off x="2388468" y="897817"/>
            <a:ext cx="57201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формирующего оценивания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="" xmlns:a16="http://schemas.microsoft.com/office/drawing/2014/main" id="{78E3A327-C396-4F3B-83AB-750ED78905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194409"/>
              </p:ext>
            </p:extLst>
          </p:nvPr>
        </p:nvGraphicFramePr>
        <p:xfrm>
          <a:off x="741872" y="1595717"/>
          <a:ext cx="8160588" cy="4804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2374">
                  <a:extLst>
                    <a:ext uri="{9D8B030D-6E8A-4147-A177-3AD203B41FA5}">
                      <a16:colId xmlns="" xmlns:a16="http://schemas.microsoft.com/office/drawing/2014/main" val="715771529"/>
                    </a:ext>
                  </a:extLst>
                </a:gridCol>
                <a:gridCol w="2259692">
                  <a:extLst>
                    <a:ext uri="{9D8B030D-6E8A-4147-A177-3AD203B41FA5}">
                      <a16:colId xmlns="" xmlns:a16="http://schemas.microsoft.com/office/drawing/2014/main" val="2532947244"/>
                    </a:ext>
                  </a:extLst>
                </a:gridCol>
                <a:gridCol w="3948522">
                  <a:extLst>
                    <a:ext uri="{9D8B030D-6E8A-4147-A177-3AD203B41FA5}">
                      <a16:colId xmlns="" xmlns:a16="http://schemas.microsoft.com/office/drawing/2014/main" val="2535919220"/>
                    </a:ext>
                  </a:extLst>
                </a:gridCol>
              </a:tblGrid>
              <a:tr h="5091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Трудовые действия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06" marR="378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Педагог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должен знать 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06" marR="378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Педагог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должен уметь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06" marR="37806" marT="0" marB="0"/>
                </a:tc>
                <a:extLst>
                  <a:ext uri="{0D108BD9-81ED-4DB2-BD59-A6C34878D82A}">
                    <a16:rowId xmlns="" xmlns:a16="http://schemas.microsoft.com/office/drawing/2014/main" val="2378255517"/>
                  </a:ext>
                </a:extLst>
              </a:tr>
              <a:tr h="388053">
                <a:tc rowSpan="9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Применение формирующего оценивания в образовательном процессе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06" marR="37806" marT="0" marB="0"/>
                </a:tc>
                <a:tc rowSpan="9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endParaRPr lang="ru-RU" sz="12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 dirty="0">
                          <a:effectLst/>
                        </a:rPr>
                        <a:t>основные цели формирующего оценивания;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 dirty="0">
                          <a:effectLst/>
                        </a:rPr>
                        <a:t>принципы формирующего оценивания;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 dirty="0">
                          <a:effectLst/>
                        </a:rPr>
                        <a:t>этапы  формирующего оценивания;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 dirty="0">
                          <a:effectLst/>
                        </a:rPr>
                        <a:t>техники формирующего оценивания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06" marR="3780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Организовывать обсуждение и общее признание учебных целей учителем и обучающимися.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06" marR="37806" marT="0" marB="0"/>
                </a:tc>
                <a:extLst>
                  <a:ext uri="{0D108BD9-81ED-4DB2-BD59-A6C34878D82A}">
                    <a16:rowId xmlns="" xmlns:a16="http://schemas.microsoft.com/office/drawing/2014/main" val="4090581936"/>
                  </a:ext>
                </a:extLst>
              </a:tr>
              <a:tr h="3880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Разрабатывать совместно с обучающимися критерии оценивания на основе планируемых результатов.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06" marR="37806" marT="0" marB="0"/>
                </a:tc>
                <a:extLst>
                  <a:ext uri="{0D108BD9-81ED-4DB2-BD59-A6C34878D82A}">
                    <a16:rowId xmlns="" xmlns:a16="http://schemas.microsoft.com/office/drawing/2014/main" val="3781542200"/>
                  </a:ext>
                </a:extLst>
              </a:tr>
              <a:tr h="5174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Организовывать обратную связь на уроке через специально разработанные символы, листы обратной связи и т.д.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06" marR="37806" marT="0" marB="0"/>
                </a:tc>
                <a:extLst>
                  <a:ext uri="{0D108BD9-81ED-4DB2-BD59-A6C34878D82A}">
                    <a16:rowId xmlns="" xmlns:a16="http://schemas.microsoft.com/office/drawing/2014/main" val="33662888"/>
                  </a:ext>
                </a:extLst>
              </a:tr>
              <a:tr h="5174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Использовать в своей практике техники формирующего оценивания (рубрики, карты понятий, «две звезды и желание» и т.д.).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06" marR="37806" marT="0" marB="0"/>
                </a:tc>
                <a:extLst>
                  <a:ext uri="{0D108BD9-81ED-4DB2-BD59-A6C34878D82A}">
                    <a16:rowId xmlns="" xmlns:a16="http://schemas.microsoft.com/office/drawing/2014/main" val="1111302744"/>
                  </a:ext>
                </a:extLst>
              </a:tr>
              <a:tr h="3880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Сравнивать данные результата оценивания с предыдущими результатами обучающегося.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06" marR="37806" marT="0" marB="0"/>
                </a:tc>
                <a:extLst>
                  <a:ext uri="{0D108BD9-81ED-4DB2-BD59-A6C34878D82A}">
                    <a16:rowId xmlns="" xmlns:a16="http://schemas.microsoft.com/office/drawing/2014/main" val="743026707"/>
                  </a:ext>
                </a:extLst>
              </a:tr>
              <a:tr h="9054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Определять индивидуальные достижения каждого обучающегося на основе сбора и анализа данных, используемых для корректировки деятельности каждого обучающегося с целью достижения запланированного результата.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06" marR="37806" marT="0" marB="0"/>
                </a:tc>
                <a:extLst>
                  <a:ext uri="{0D108BD9-81ED-4DB2-BD59-A6C34878D82A}">
                    <a16:rowId xmlns="" xmlns:a16="http://schemas.microsoft.com/office/drawing/2014/main" val="672385206"/>
                  </a:ext>
                </a:extLst>
              </a:tr>
              <a:tr h="2681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Вовлекать  обучающихся в процесс самооценки и взаимооценки.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06" marR="37806" marT="0" marB="0"/>
                </a:tc>
                <a:extLst>
                  <a:ext uri="{0D108BD9-81ED-4DB2-BD59-A6C34878D82A}">
                    <a16:rowId xmlns="" xmlns:a16="http://schemas.microsoft.com/office/drawing/2014/main" val="1079023107"/>
                  </a:ext>
                </a:extLst>
              </a:tr>
              <a:tr h="3880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Организовывать рефлексивный анализ на разных этапах урока и научить этому обучающегося.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06" marR="37806" marT="0" marB="0"/>
                </a:tc>
                <a:extLst>
                  <a:ext uri="{0D108BD9-81ED-4DB2-BD59-A6C34878D82A}">
                    <a16:rowId xmlns="" xmlns:a16="http://schemas.microsoft.com/office/drawing/2014/main" val="3345187441"/>
                  </a:ext>
                </a:extLst>
              </a:tr>
              <a:tr h="2587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 системе применять этапы формирующего оценивания.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7806" marR="37806" marT="0" marB="0"/>
                </a:tc>
                <a:extLst>
                  <a:ext uri="{0D108BD9-81ED-4DB2-BD59-A6C34878D82A}">
                    <a16:rowId xmlns="" xmlns:a16="http://schemas.microsoft.com/office/drawing/2014/main" val="2088463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9041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3BFCAB2C-A463-408A-97D2-0D1EDA1FC202}"/>
              </a:ext>
            </a:extLst>
          </p:cNvPr>
          <p:cNvSpPr/>
          <p:nvPr/>
        </p:nvSpPr>
        <p:spPr>
          <a:xfrm>
            <a:off x="2524142" y="810167"/>
            <a:ext cx="51653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социальной активности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385A6A1D-E1EC-4F18-8577-C18D9EEDB7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890649"/>
              </p:ext>
            </p:extLst>
          </p:nvPr>
        </p:nvGraphicFramePr>
        <p:xfrm>
          <a:off x="1207697" y="1464620"/>
          <a:ext cx="7798279" cy="52917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0287">
                  <a:extLst>
                    <a:ext uri="{9D8B030D-6E8A-4147-A177-3AD203B41FA5}">
                      <a16:colId xmlns="" xmlns:a16="http://schemas.microsoft.com/office/drawing/2014/main" val="3055239487"/>
                    </a:ext>
                  </a:extLst>
                </a:gridCol>
                <a:gridCol w="2433697">
                  <a:extLst>
                    <a:ext uri="{9D8B030D-6E8A-4147-A177-3AD203B41FA5}">
                      <a16:colId xmlns="" xmlns:a16="http://schemas.microsoft.com/office/drawing/2014/main" val="2729554670"/>
                    </a:ext>
                  </a:extLst>
                </a:gridCol>
                <a:gridCol w="2854295">
                  <a:extLst>
                    <a:ext uri="{9D8B030D-6E8A-4147-A177-3AD203B41FA5}">
                      <a16:colId xmlns="" xmlns:a16="http://schemas.microsoft.com/office/drawing/2014/main" val="480754204"/>
                    </a:ext>
                  </a:extLst>
                </a:gridCol>
              </a:tblGrid>
              <a:tr h="430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Трудовые действия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59" marR="325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Педагог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должен знать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59" marR="325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Педагог должен уметь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59" marR="32559" marT="0" marB="0" anchor="ctr"/>
                </a:tc>
                <a:extLst>
                  <a:ext uri="{0D108BD9-81ED-4DB2-BD59-A6C34878D82A}">
                    <a16:rowId xmlns="" xmlns:a16="http://schemas.microsoft.com/office/drawing/2014/main" val="2724105919"/>
                  </a:ext>
                </a:extLst>
              </a:tr>
              <a:tr h="877620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Развитие у обучающихся познавательной активности, самостоятельности, инициативы, творческих способностей, формирование гражданской позиции, способности к труду и жизни в условиях современного мира, формирование у обучающихся культуры здорового и безопасного образа жизни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59" marR="32559" marT="0" marB="0"/>
                </a:tc>
                <a:tc rowSpan="5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сущность понятия «социальная инициатива», основные принципы, цели и задачи;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типологию и классификацию социальных инициатив;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сущность педагогических технологий  формирования социальных инициатив: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групповые;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игровые;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проблемно диалогического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обучения;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проектные;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информационно-коммуникационные;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перечень детских общественных организации деятельность которых направлена на формирование социальной инициативы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методики определения уровня сформированности социальной инициативы у  обучающихся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59" marR="325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Использовать практики ориентированные на реализацию идеи воспитания социально активного обучающегося (социальное проектирование, наставничество, волонтерство и т.д.).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59" marR="32559" marT="0" marB="0"/>
                </a:tc>
                <a:extLst>
                  <a:ext uri="{0D108BD9-81ED-4DB2-BD59-A6C34878D82A}">
                    <a16:rowId xmlns="" xmlns:a16="http://schemas.microsoft.com/office/drawing/2014/main" val="3641801593"/>
                  </a:ext>
                </a:extLst>
              </a:tr>
              <a:tr h="5220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Вовлекать обучающихся в деятельность детских общественных организации (РДШ, Юнармия и др.).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59" marR="32559" marT="0" marB="0"/>
                </a:tc>
                <a:extLst>
                  <a:ext uri="{0D108BD9-81ED-4DB2-BD59-A6C34878D82A}">
                    <a16:rowId xmlns="" xmlns:a16="http://schemas.microsoft.com/office/drawing/2014/main" val="3744341080"/>
                  </a:ext>
                </a:extLst>
              </a:tr>
              <a:tr h="10554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Определять индивидуальные достижения каждого обучающегося на основе сбора и анализа данных, используемых для корректировки деятельности каждого обучающегося с целью достижения запланированного результата.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59" marR="32559" marT="0" marB="0"/>
                </a:tc>
                <a:extLst>
                  <a:ext uri="{0D108BD9-81ED-4DB2-BD59-A6C34878D82A}">
                    <a16:rowId xmlns="" xmlns:a16="http://schemas.microsoft.com/office/drawing/2014/main" val="2609701988"/>
                  </a:ext>
                </a:extLst>
              </a:tr>
              <a:tr h="5220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Организовывать рефлексивный анализ своей деятельности  и научить этому обучающихся.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59" marR="32559" marT="0" marB="0"/>
                </a:tc>
                <a:extLst>
                  <a:ext uri="{0D108BD9-81ED-4DB2-BD59-A6C34878D82A}">
                    <a16:rowId xmlns="" xmlns:a16="http://schemas.microsoft.com/office/drawing/2014/main" val="2868710334"/>
                  </a:ext>
                </a:extLst>
              </a:tr>
              <a:tr h="15843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Определять уровень сформированности социальной инициативы у обучающихся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59" marR="32559" marT="0" marB="0"/>
                </a:tc>
                <a:extLst>
                  <a:ext uri="{0D108BD9-81ED-4DB2-BD59-A6C34878D82A}">
                    <a16:rowId xmlns="" xmlns:a16="http://schemas.microsoft.com/office/drawing/2014/main" val="906029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510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3BFCAB2C-A463-408A-97D2-0D1EDA1FC202}"/>
              </a:ext>
            </a:extLst>
          </p:cNvPr>
          <p:cNvSpPr/>
          <p:nvPr/>
        </p:nvSpPr>
        <p:spPr>
          <a:xfrm>
            <a:off x="1936294" y="684926"/>
            <a:ext cx="6341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использования онлайн-сервисов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819E4DFC-850B-41D8-9F0F-D811AEAA6E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366161"/>
              </p:ext>
            </p:extLst>
          </p:nvPr>
        </p:nvGraphicFramePr>
        <p:xfrm>
          <a:off x="961849" y="1728717"/>
          <a:ext cx="8289987" cy="49388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7763">
                  <a:extLst>
                    <a:ext uri="{9D8B030D-6E8A-4147-A177-3AD203B41FA5}">
                      <a16:colId xmlns="" xmlns:a16="http://schemas.microsoft.com/office/drawing/2014/main" val="1427736725"/>
                    </a:ext>
                  </a:extLst>
                </a:gridCol>
                <a:gridCol w="2796112">
                  <a:extLst>
                    <a:ext uri="{9D8B030D-6E8A-4147-A177-3AD203B41FA5}">
                      <a16:colId xmlns="" xmlns:a16="http://schemas.microsoft.com/office/drawing/2014/main" val="2996708080"/>
                    </a:ext>
                  </a:extLst>
                </a:gridCol>
                <a:gridCol w="2796112">
                  <a:extLst>
                    <a:ext uri="{9D8B030D-6E8A-4147-A177-3AD203B41FA5}">
                      <a16:colId xmlns="" xmlns:a16="http://schemas.microsoft.com/office/drawing/2014/main" val="1828785907"/>
                    </a:ext>
                  </a:extLst>
                </a:gridCol>
              </a:tblGrid>
              <a:tr h="4506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Трудовые действия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54" marR="222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Необходимые знания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54" marR="222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Необходимые умения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54" marR="22254" marT="0" marB="0" anchor="ctr"/>
                </a:tc>
                <a:extLst>
                  <a:ext uri="{0D108BD9-81ED-4DB2-BD59-A6C34878D82A}">
                    <a16:rowId xmlns="" xmlns:a16="http://schemas.microsoft.com/office/drawing/2014/main" val="4279062872"/>
                  </a:ext>
                </a:extLst>
              </a:tr>
              <a:tr h="448817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формирование навыков, связанных с цифровой грамотностью;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формирование и реализация программ развития универсальных учебных действий, образцов и ценностей социального поведения, навыков поведения в мире виртуальной реальности и социальных сетях, формирование толерантности и позитивных образцов поликультурного общения;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формирование у обучающихся умения применять средства информационно-коммуникационных технологий в решении задачи там, где это эффективно;</a:t>
                      </a:r>
                    </a:p>
                  </a:txBody>
                  <a:tcPr marL="22254" marR="2225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уровень доступности различных цифровых технологий, как аппаратных, так и программных и уровень их использования;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уровень предоставления и использования государственных услуг в электронном виде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представления о номенклатуре и дидактических возможностях электронных (цифровых) ресурсов, ориентированных на предметно-профессиональную деятельность (формируются на основе аннотированных обзоров ресурсов по предметам обучения);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перечень основных существующих пособий по предмету: электронные учебники, атласы, коллекции цифровых образовательных ресурсов в Интернете и т.д.</a:t>
                      </a:r>
                    </a:p>
                  </a:txBody>
                  <a:tcPr marL="22254" marR="2225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владеть технологиями поиска в Интернете;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критически воспринимать информацию и проверять ее на достоверность;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использовать мобильные средства коммуникации;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использовать онлайн-сервисы;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пользоваться проекционной техникой, владеть методиками создания собственного электронного дидактического материала;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находить, оценивать, отбирать и демонстрировать, преобразовывать и представлять информацию в эффективном для решения учебных задач виде, составлять собственный учебный материал из имеющихся источников, обобщая, сравнивая, противопоставляя, преобразовывая различные данные;</a:t>
                      </a:r>
                    </a:p>
                  </a:txBody>
                  <a:tcPr marL="22254" marR="22254" marT="0" marB="0"/>
                </a:tc>
                <a:extLst>
                  <a:ext uri="{0D108BD9-81ED-4DB2-BD59-A6C34878D82A}">
                    <a16:rowId xmlns="" xmlns:a16="http://schemas.microsoft.com/office/drawing/2014/main" val="84399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9206184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1976</TotalTime>
  <Words>932</Words>
  <Application>Microsoft Office PowerPoint</Application>
  <PresentationFormat>Произвольный</PresentationFormat>
  <Paragraphs>138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HDOfficeLightV0</vt:lpstr>
      <vt:lpstr>Аспект</vt:lpstr>
      <vt:lpstr>Муниципальные  квалификационные требования: от результатов к действиям</vt:lpstr>
      <vt:lpstr>Резолюция районного августовского педагогического совета 2018 года  «Управление квалификацией  педагогических кадров для получения  новых образовательных результатов»</vt:lpstr>
      <vt:lpstr>  - в 4 направлении «Внедрение мотивационных механизмов изменений актуальных квалификаций педагогов» в разделе 4.1. и далее по всему тексту вместо «муниципальный и школьный корпоративный стандарт» читать «муниципальные квалификационные требования к трудовым действиям профессионального стандарта педагогических работников ОО Иланского района».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ГУРЕНКОВ АНДРЕЙ ВАЛЕРЬЕВИЧ</dc:title>
  <dc:creator>Преподаватели</dc:creator>
  <cp:lastModifiedBy>Polzovatel</cp:lastModifiedBy>
  <cp:revision>326</cp:revision>
  <dcterms:created xsi:type="dcterms:W3CDTF">2018-05-22T04:19:07Z</dcterms:created>
  <dcterms:modified xsi:type="dcterms:W3CDTF">2019-08-27T17:14:55Z</dcterms:modified>
</cp:coreProperties>
</file>