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65D08E9D-2526-4FD7-A2EA-97A2419C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39B2A-C15E-4BC5-A109-E824F9341FF4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1CD8C7EA-E99F-4154-9E6E-B55E7E94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6039CBCC-F3F1-41D8-9C76-C69DDC6E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DCC32-8CAD-4D2C-ACA5-C24DDEC8DA4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619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43F77144-8C2F-4E3D-B3DB-07D99B20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57F1-BEAF-48BC-8DE8-736F75D6BCAD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A8EEEC39-4107-41AA-A5F0-1F71D6AE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77B1E04C-51B4-42C9-947A-5964D7AF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A93CA-C03D-41D6-979F-D5A9FAA9AF8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7827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0DB757F1-3666-4EDD-9E64-69A4D930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3998-B429-4658-A8F3-1E5639047EF7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E88B83C6-911E-439D-9E82-BDA135E7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AEF52FA5-3291-41CB-B197-83F4C98F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F9D76-F70E-42B1-A5BD-40FC802B311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5865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075694E5-EDE5-48AB-A9ED-831643804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E8DDB-0E80-47FC-A4CF-86D04AE45402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1E0BA304-3A9A-438B-9E25-1B520628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1DD82533-3BAB-4AC7-A5F4-5140B9B20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E9D03-5902-4A4C-805F-42312843888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2963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41E84-EDB5-4911-B49F-76D603F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F3A5-0CDD-45A4-BA66-08F8FA37FBAE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170390-A0C4-43F5-8522-33C75020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02562C-FD2E-4463-8776-B9708331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1B239-229D-4C79-91D9-E68F5480B87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98331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86E27E53-0581-433E-9F69-3E468C8A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AA592-EA34-4C70-89FA-DFEED1040F52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4A12D2B6-9D6A-490A-9356-FF083755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F7D36D6C-8BB4-4B77-90FB-795C49164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4FABA-A5A9-4466-BCAE-D4825BA9F5E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9776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>
            <a:extLst>
              <a:ext uri="{FF2B5EF4-FFF2-40B4-BE49-F238E27FC236}">
                <a16:creationId xmlns:a16="http://schemas.microsoft.com/office/drawing/2014/main" id="{97E888F9-3104-49D4-8697-2E37132D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4E24-E88A-45F3-B2FB-944B85E347E0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8" name="Нижний колонтитул 2">
            <a:extLst>
              <a:ext uri="{FF2B5EF4-FFF2-40B4-BE49-F238E27FC236}">
                <a16:creationId xmlns:a16="http://schemas.microsoft.com/office/drawing/2014/main" id="{A41224A8-175C-4E6E-875F-D3B2CF19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>
            <a:extLst>
              <a:ext uri="{FF2B5EF4-FFF2-40B4-BE49-F238E27FC236}">
                <a16:creationId xmlns:a16="http://schemas.microsoft.com/office/drawing/2014/main" id="{A852AFC2-5CA5-48DB-B654-BA3FD026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3E0E6-BF33-41EE-AA41-07D1E419EA9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8095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>
            <a:extLst>
              <a:ext uri="{FF2B5EF4-FFF2-40B4-BE49-F238E27FC236}">
                <a16:creationId xmlns:a16="http://schemas.microsoft.com/office/drawing/2014/main" id="{84FC7A54-2873-47CC-9D10-F804655A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ADFA-A737-4B28-B545-17291F7951F1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8C176B8C-0644-4154-86AC-E57D70D4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>
            <a:extLst>
              <a:ext uri="{FF2B5EF4-FFF2-40B4-BE49-F238E27FC236}">
                <a16:creationId xmlns:a16="http://schemas.microsoft.com/office/drawing/2014/main" id="{B20981EF-2E77-4342-9BD4-40F0B1D8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900A6-87CD-4598-9612-C27E5DD9700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700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>
            <a:extLst>
              <a:ext uri="{FF2B5EF4-FFF2-40B4-BE49-F238E27FC236}">
                <a16:creationId xmlns:a16="http://schemas.microsoft.com/office/drawing/2014/main" id="{EA8BFEEB-58CC-4EAE-80CC-493399CE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634F4-A08E-44D4-ACAC-825E07EAE59C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AD0C40-7453-4900-BF95-217F12F5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>
            <a:extLst>
              <a:ext uri="{FF2B5EF4-FFF2-40B4-BE49-F238E27FC236}">
                <a16:creationId xmlns:a16="http://schemas.microsoft.com/office/drawing/2014/main" id="{A3DFEBAC-73FA-43DE-A309-460B0927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DA3AB-7F15-482F-9127-D03B828A841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7976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94A3A56D-0785-4BF3-9BE4-ABA4C44D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FB90-5401-4AF1-963A-738A09A4658C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D482417D-AFDF-4045-9F57-B26B32A6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2FF33481-2A86-41F8-AE93-694ABB7E8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60ED2-51DD-4F85-86C3-ABDF413B3FA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9607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C13B7906-B0C5-462E-AD05-B52038A3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1BC94-4005-4B13-B947-491139108B4C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05329800-F5E1-4AB3-9570-2632791F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96CAB7B5-579B-4547-9663-C8FAB45C0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4CA28-BE2B-4EA7-871F-7C924BCA6D6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2658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>
            <a:extLst>
              <a:ext uri="{FF2B5EF4-FFF2-40B4-BE49-F238E27FC236}">
                <a16:creationId xmlns:a16="http://schemas.microsoft.com/office/drawing/2014/main" id="{673EBF2D-4399-4F08-99A6-71B03928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>
            <a:extLst>
              <a:ext uri="{FF2B5EF4-FFF2-40B4-BE49-F238E27FC236}">
                <a16:creationId xmlns:a16="http://schemas.microsoft.com/office/drawing/2014/main" id="{1ACB47B8-3E3C-4C8F-A342-4029B289A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8B2BB541-99B0-49B5-A225-B670D1F98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D80849-5110-46B6-8B55-1445AC84D7B6}" type="datetimeFigureOut">
              <a:rPr lang="en-US"/>
              <a:pPr>
                <a:defRPr/>
              </a:pPr>
              <a:t>11/19/2020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9DBC23-6E8E-4692-8624-E53121D86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518BD376-38CF-4896-A036-8C334561C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fld id="{C0CB06A9-C63C-474F-AC23-FEA23AEDBA6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DC208C-B2EE-4FA8-AA3B-5B5ECDF40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endParaRPr lang="ru-RU" dirty="0">
              <a:latin typeface="Century" pitchFamily="18" charset="0"/>
            </a:endParaRPr>
          </a:p>
        </p:txBody>
      </p:sp>
      <p:sp>
        <p:nvSpPr>
          <p:cNvPr id="3075" name="Содержимое 4">
            <a:extLst>
              <a:ext uri="{FF2B5EF4-FFF2-40B4-BE49-F238E27FC236}">
                <a16:creationId xmlns:a16="http://schemas.microsoft.com/office/drawing/2014/main" id="{A69F336C-93AA-44BD-AEDC-369252E02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ru-RU" altLang="ru-RU" sz="4800" b="1"/>
              <a:t>Модель школьного технологического образования</a:t>
            </a:r>
            <a:endParaRPr lang="ru-RU" altLang="ru-RU" sz="480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4800" b="1"/>
              <a:t>муниципального образования Иланский район</a:t>
            </a:r>
            <a:endParaRPr lang="ru-RU" altLang="ru-RU" sz="4800"/>
          </a:p>
          <a:p>
            <a:pPr algn="ctr">
              <a:buFont typeface="Wingdings 2" panose="05020102010507070707" pitchFamily="18" charset="2"/>
              <a:buNone/>
            </a:pPr>
            <a:endParaRPr lang="ru-RU" altLang="ru-RU" sz="4800" b="1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3A1A58D-DFA2-44C1-B310-E4C5D591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dirty="0">
                <a:latin typeface="Monotype Corsiva" pitchFamily="66" charset="0"/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Цель : создание образовательной среды, способствующей качественной реализации концепции технологического образования.</a:t>
            </a:r>
          </a:p>
        </p:txBody>
      </p:sp>
      <p:sp>
        <p:nvSpPr>
          <p:cNvPr id="4099" name="Содержимое 4">
            <a:extLst>
              <a:ext uri="{FF2B5EF4-FFF2-40B4-BE49-F238E27FC236}">
                <a16:creationId xmlns:a16="http://schemas.microsoft.com/office/drawing/2014/main" id="{4496E84B-03ED-4C0E-99C4-F4C688049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000" b="1"/>
              <a:t>Задачи: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1. Создать систему преемственности технологического образования на всех уровнях обучения;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2. Способствовать овладению учащимися методами проектирования, моделирования, конструирования, навыками применения ИКТ в ходе образовательной деятельности;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3. Формировать учебно-исследовательскую и проектную компетенции;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4. Расширять спектр дополнительных общеразвивающих программ, направленных на формирование технологической грамотности;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5. Создать систему выявления и поддержки талантливых детей через участие в конкурсных мероприятиях различного уровня и формата;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6. Укреплять материально-техническую базу;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7. Способствовать повышению профессионального мастерства педагогов, реализующих программы технической направленности;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8. Простроить систему сетевого взаимодействия школа-школа,  школа-СПО.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A3678-1C70-45F9-BE3E-F8933968E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Содержательный компонент </a:t>
            </a:r>
            <a:endParaRPr lang="ru-RU" sz="20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A2C37C5-3C2B-4C0A-889F-096ABE50A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1400" b="1" dirty="0"/>
              <a:t>Уровень начального общего образования (все 12 ОО района)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1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dirty="0"/>
              <a:t>1. </a:t>
            </a:r>
            <a:r>
              <a:rPr lang="ru-RU" sz="1600" dirty="0" err="1"/>
              <a:t>Межпредметная</a:t>
            </a:r>
            <a:r>
              <a:rPr lang="ru-RU" sz="1600" dirty="0"/>
              <a:t> интеграция (информатика, ИЗО, технология);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dirty="0"/>
              <a:t>2. ИКТ в предметной,  внеурочной деятельности и дополнительном образовании (использование средств обратной связи, </a:t>
            </a:r>
            <a:r>
              <a:rPr lang="ru-RU" sz="1600" dirty="0" err="1"/>
              <a:t>ПервоЛого</a:t>
            </a:r>
            <a:r>
              <a:rPr lang="ru-RU" sz="1600" dirty="0"/>
              <a:t>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dirty="0"/>
              <a:t>3. Образовательные путешествия (виртуальные экскурсии в мир профессий);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dirty="0"/>
              <a:t>4. Основы программирования (ДОП на основе конструкторов </a:t>
            </a:r>
            <a:r>
              <a:rPr lang="en-US" sz="1600" dirty="0"/>
              <a:t>LEGO</a:t>
            </a:r>
            <a:r>
              <a:rPr lang="ru-RU" sz="1600" dirty="0"/>
              <a:t> (простые механизмы),  </a:t>
            </a:r>
            <a:r>
              <a:rPr lang="en-US" sz="1600" dirty="0"/>
              <a:t>LEGO </a:t>
            </a:r>
            <a:r>
              <a:rPr lang="en-US" sz="1600" dirty="0" err="1"/>
              <a:t>WeDo</a:t>
            </a:r>
            <a:r>
              <a:rPr lang="ru-RU" sz="1600" dirty="0"/>
              <a:t>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dirty="0"/>
              <a:t>5. В соответствии с одним из направлений концепции «Введение в мир профессий»,  на уровне НОО будут организовываться виртуальные  образовательные путешествия в мир профессий.</a:t>
            </a:r>
          </a:p>
          <a:p>
            <a:pPr marL="651510" indent="-51435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41EF6-E370-49E3-8F38-5D6B993A1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Перечень традиционных и современных технологий</a:t>
            </a:r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E80C3351-E3B7-4090-8904-D6DB8C85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AutoNum type="arabicPeriod"/>
            </a:pPr>
            <a:r>
              <a:rPr lang="ru-RU" altLang="ru-RU" sz="1400"/>
              <a:t>Управленческие;</a:t>
            </a:r>
          </a:p>
          <a:p>
            <a:pPr>
              <a:buFont typeface="Wingdings 2" panose="05020102010507070707" pitchFamily="18" charset="2"/>
              <a:buAutoNum type="arabicPeriod"/>
            </a:pPr>
            <a:r>
              <a:rPr lang="ru-RU" altLang="ru-RU" sz="1400"/>
              <a:t>Медицинские;</a:t>
            </a:r>
          </a:p>
          <a:p>
            <a:pPr>
              <a:buFont typeface="Wingdings 2" panose="05020102010507070707" pitchFamily="18" charset="2"/>
              <a:buAutoNum type="arabicPeriod"/>
            </a:pPr>
            <a:r>
              <a:rPr lang="ru-RU" altLang="ru-RU" sz="1400"/>
              <a:t>Информационные;</a:t>
            </a:r>
          </a:p>
          <a:p>
            <a:pPr>
              <a:buFont typeface="Wingdings 2" panose="05020102010507070707" pitchFamily="18" charset="2"/>
              <a:buAutoNum type="arabicPeriod"/>
            </a:pPr>
            <a:r>
              <a:rPr lang="ru-RU" altLang="ru-RU" sz="1400"/>
              <a:t>Производства и обработки материалов;</a:t>
            </a:r>
          </a:p>
          <a:p>
            <a:pPr>
              <a:buFont typeface="Wingdings 2" panose="05020102010507070707" pitchFamily="18" charset="2"/>
              <a:buAutoNum type="arabicPeriod"/>
            </a:pPr>
            <a:r>
              <a:rPr lang="ru-RU" altLang="ru-RU" sz="1400"/>
              <a:t>Машиностроения;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chemeClr val="bg1"/>
                </a:solidFill>
              </a:rPr>
              <a:t>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Технологии работы с общественным мнением;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Социальные сети как технологии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Промышленные технологии с электроникой (фотоникой) и квантовыми компьютерами;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Аддитивные технологии;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ru-RU" sz="1400"/>
              <a:t>T</a:t>
            </a:r>
            <a:r>
              <a:rPr lang="ru-RU" altLang="ru-RU" sz="1400"/>
              <a:t>ехнологии цифрового производства в области обработки материалов;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400"/>
              <a:t>Технологии умного дома и интернета вещей.</a:t>
            </a:r>
            <a:endParaRPr lang="ru-RU" altLang="ru-RU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E4135050-CF34-4BE8-9A9E-C8BCA14B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Уровень основного общего образования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1" name="Содержимое 10">
            <a:extLst>
              <a:ext uri="{FF2B5EF4-FFF2-40B4-BE49-F238E27FC236}">
                <a16:creationId xmlns:a16="http://schemas.microsoft.com/office/drawing/2014/main" id="{E1284B06-D9F9-4042-A609-BDE6C589F5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610600" cy="4975225"/>
        </p:xfrm>
        <a:graphic>
          <a:graphicData uri="http://schemas.openxmlformats.org/drawingml/2006/table">
            <a:tbl>
              <a:tblPr/>
              <a:tblGrid>
                <a:gridCol w="957263">
                  <a:extLst>
                    <a:ext uri="{9D8B030D-6E8A-4147-A177-3AD203B41FA5}">
                      <a16:colId xmlns:a16="http://schemas.microsoft.com/office/drawing/2014/main" val="2620804338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3457421695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1632506197"/>
                    </a:ext>
                  </a:extLst>
                </a:gridCol>
                <a:gridCol w="957263">
                  <a:extLst>
                    <a:ext uri="{9D8B030D-6E8A-4147-A177-3AD203B41FA5}">
                      <a16:colId xmlns:a16="http://schemas.microsoft.com/office/drawing/2014/main" val="361285172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10284698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250554829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89579423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1493045635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978205199"/>
                    </a:ext>
                  </a:extLst>
                </a:gridCol>
              </a:tblGrid>
              <a:tr h="7000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Масштаб реализации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освоения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Предполагаемая интеграция учебных предметов/ курсов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Планируемые образовательные результаты на основе ООП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Компетенции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WSR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(World Skills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Russia)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 результатов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981470"/>
                  </a:ext>
                </a:extLst>
              </a:tr>
              <a:tr h="823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Инструмент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Способы представления </a:t>
                      </a: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Re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631607"/>
                  </a:ext>
                </a:extLst>
              </a:tr>
              <a:tr h="345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Производства продуктов питания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+ АОП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программ в сетевой форме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+СПО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Проектный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Технология,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 «</a:t>
                      </a: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Arcobaleno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(Кухня народов мира)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Научится разработке (комбинирование, изменение параметров и требований к ресурсам) технологии получения материального продукта с заданными свойствами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Кондитерское дело, поварское дело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Мастер-класс, конкурс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публичная презентация;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участие в конкурсе социальных инициатив «Мой край – мое дело».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25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9BF1C0A1-716D-4695-9EB2-EEE5B18416E4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152400"/>
          <a:ext cx="8915400" cy="6657975"/>
        </p:xfrm>
        <a:graphic>
          <a:graphicData uri="http://schemas.openxmlformats.org/drawingml/2006/table">
            <a:tbl>
              <a:tblPr/>
              <a:tblGrid>
                <a:gridCol w="901700">
                  <a:extLst>
                    <a:ext uri="{9D8B030D-6E8A-4147-A177-3AD203B41FA5}">
                      <a16:colId xmlns:a16="http://schemas.microsoft.com/office/drawing/2014/main" val="1227383057"/>
                    </a:ext>
                  </a:extLst>
                </a:gridCol>
                <a:gridCol w="1017588">
                  <a:extLst>
                    <a:ext uri="{9D8B030D-6E8A-4147-A177-3AD203B41FA5}">
                      <a16:colId xmlns:a16="http://schemas.microsoft.com/office/drawing/2014/main" val="3589058495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699890189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384649865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6353852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308199289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721688887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val="3665723148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1318844256"/>
                    </a:ext>
                  </a:extLst>
                </a:gridCol>
              </a:tblGrid>
              <a:tr h="6127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Масштаб реализации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освоения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Предполагаемая интеграция учебных предметов/ курсов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Планируемые образовательные результаты на основе ООП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Компетенции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WSR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(World Skills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anose="02040602050305030304" pitchFamily="18" charset="0"/>
                        </a:rPr>
                        <a:t>Russia)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 результатов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201"/>
                  </a:ext>
                </a:extLst>
              </a:tr>
              <a:tr h="606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Инструмент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Способы представления </a:t>
                      </a: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Re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565253"/>
                  </a:ext>
                </a:extLst>
              </a:tr>
              <a:tr h="2659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хозяйства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программ в сетевой форме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+СПО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(Уярский с/х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Дивногорский техникум)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Проектный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Технология, профессиональные пробы на базе СПО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научится устанавливать взаимосвязь знаний по разным учебным предметам для решения прикладных учебных задач</a:t>
                      </a: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ветеринария, повар,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тракторист,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агрономия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лесное хозяйство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профессиональные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пробы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ws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юниоры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90985"/>
                  </a:ext>
                </a:extLst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Транспортные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Локально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Проектный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Технология, физика, информатика, ДОП </a:t>
                      </a: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«Судомоделизм»«Авиамоделизм» «Робототехника»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Научится планировать разработку материального продукта в соответствии с задачей собственной деятельности (включая моделирование…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Промышленная механика и монтаж, мобильная робототехника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Выставки – презентации конкурсы/ соревнования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-соревнования;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участие в конкурсах;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66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B440E-6E49-4116-916E-14424B82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Опыт изучения технологии сельского хозяйства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BB766C51-91F2-4A3B-94D0-F93602FF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89525"/>
          </a:xfrm>
        </p:spPr>
        <p:txBody>
          <a:bodyPr/>
          <a:lstStyle/>
          <a:p>
            <a:r>
              <a:rPr lang="ru-RU" altLang="ru-RU"/>
              <a:t>Курсы в рамках УП: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/>
              <a:t>5 класс – «Растениеводство»;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/>
              <a:t>7 класс - «Ландшафтный дизайн»;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/>
              <a:t>8 класс – «Хозяйство сельского дома»;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/>
              <a:t>9 класс - «Экономика сельского хозяйства»,           «Введение в профессию механизатор»;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/>
              <a:t>10- 11 классы - двухгодичный курс «Сельскохозяйственные машины».</a:t>
            </a:r>
          </a:p>
          <a:p>
            <a:r>
              <a:rPr lang="ru-RU" altLang="ru-RU"/>
              <a:t>Интенсивы-погружения.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104187-6EC9-4164-8569-B18DB0E5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Уровень среднего общего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43" name="Содержимое 2">
            <a:extLst>
              <a:ext uri="{FF2B5EF4-FFF2-40B4-BE49-F238E27FC236}">
                <a16:creationId xmlns:a16="http://schemas.microsoft.com/office/drawing/2014/main" id="{3CEEF764-0598-4B0E-BC3D-2496B9CD6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ru-RU" altLang="ru-RU"/>
              <a:t>Профессиональные пробы и профессиональное обучение через:</a:t>
            </a:r>
          </a:p>
          <a:p>
            <a:pPr algn="just">
              <a:buFontTx/>
              <a:buChar char="-"/>
            </a:pPr>
            <a:r>
              <a:rPr lang="ru-RU" altLang="ru-RU"/>
              <a:t>Медкласс;</a:t>
            </a:r>
          </a:p>
          <a:p>
            <a:pPr algn="just">
              <a:buFontTx/>
              <a:buChar char="-"/>
            </a:pPr>
            <a:r>
              <a:rPr lang="ru-RU" altLang="ru-RU"/>
              <a:t>Педкласс;</a:t>
            </a:r>
          </a:p>
          <a:p>
            <a:pPr algn="just">
              <a:buFontTx/>
              <a:buChar char="-"/>
            </a:pPr>
            <a:r>
              <a:rPr lang="ru-RU" altLang="ru-RU"/>
              <a:t>Правовой класс;</a:t>
            </a:r>
          </a:p>
          <a:p>
            <a:pPr algn="just">
              <a:buFontTx/>
              <a:buChar char="-"/>
            </a:pPr>
            <a:r>
              <a:rPr lang="ru-RU" altLang="ru-RU"/>
              <a:t>Инженерный класс;</a:t>
            </a:r>
          </a:p>
          <a:p>
            <a:pPr algn="just">
              <a:buFontTx/>
              <a:buChar char="-"/>
            </a:pPr>
            <a:r>
              <a:rPr lang="ru-RU" altLang="ru-RU"/>
              <a:t>Аграрный класс.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11807-E531-4540-A9AE-1C11D037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Организация мониторинга реализации модели  школьного технологического образования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4E79EDD-145F-4213-9643-4A13B725D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Внутренний мониторинг (школьный уровень)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Внешний мониторинг (уровень УО)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КРИТЕРИИ</a:t>
            </a:r>
          </a:p>
          <a:p>
            <a:pPr marL="594360" indent="-45720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sz="2000" dirty="0"/>
              <a:t>Открытость и доступность информации</a:t>
            </a:r>
          </a:p>
          <a:p>
            <a:pPr marL="594360" indent="-45720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sz="2000" dirty="0"/>
              <a:t>Условия обучения</a:t>
            </a:r>
          </a:p>
          <a:p>
            <a:pPr marL="594360" indent="-45720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sz="2000" dirty="0"/>
              <a:t>Уровень и профессионализм кадрового обеспечения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/>
              <a:t>4.    Удовлетворенность качеством образовательной деятельности организации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/>
              <a:t>(определяется путем опроса получателей образовательных услуг)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227</TotalTime>
  <Words>661</Words>
  <Application>Microsoft Office PowerPoint</Application>
  <PresentationFormat>Экран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Century</vt:lpstr>
      <vt:lpstr>Times New Roman</vt:lpstr>
      <vt:lpstr>Monotype Corsiva</vt:lpstr>
      <vt:lpstr>Апекс</vt:lpstr>
      <vt:lpstr>Презентация PowerPoint</vt:lpstr>
      <vt:lpstr> Цель : создание образовательной среды, способствующей качественной реализации концепции технологического образования.</vt:lpstr>
      <vt:lpstr>Содержательный компонент </vt:lpstr>
      <vt:lpstr>Перечень традиционных и современных технологий</vt:lpstr>
      <vt:lpstr>Уровень основного общего образования </vt:lpstr>
      <vt:lpstr>Презентация PowerPoint</vt:lpstr>
      <vt:lpstr>Опыт изучения технологии сельского хозяйства</vt:lpstr>
      <vt:lpstr>Уровень среднего общего образовани</vt:lpstr>
      <vt:lpstr>Организация мониторинга реализации модели  школьного технологического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nat_7</dc:creator>
  <cp:lastModifiedBy>katerina@lansite.ru</cp:lastModifiedBy>
  <cp:revision>45</cp:revision>
  <dcterms:created xsi:type="dcterms:W3CDTF">2017-08-30T18:06:13Z</dcterms:created>
  <dcterms:modified xsi:type="dcterms:W3CDTF">2020-11-19T05:13:11Z</dcterms:modified>
</cp:coreProperties>
</file>