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85" r:id="rId2"/>
    <p:sldId id="294" r:id="rId3"/>
    <p:sldId id="264" r:id="rId4"/>
    <p:sldId id="268" r:id="rId5"/>
    <p:sldId id="282" r:id="rId6"/>
    <p:sldId id="276" r:id="rId7"/>
    <p:sldId id="295" r:id="rId8"/>
    <p:sldId id="296" r:id="rId9"/>
    <p:sldId id="297" r:id="rId10"/>
    <p:sldId id="298" r:id="rId11"/>
    <p:sldId id="299" r:id="rId12"/>
    <p:sldId id="346" r:id="rId13"/>
    <p:sldId id="322" r:id="rId14"/>
    <p:sldId id="323" r:id="rId15"/>
    <p:sldId id="326" r:id="rId16"/>
    <p:sldId id="327" r:id="rId17"/>
    <p:sldId id="331" r:id="rId18"/>
    <p:sldId id="344" r:id="rId19"/>
    <p:sldId id="334" r:id="rId20"/>
    <p:sldId id="335" r:id="rId21"/>
    <p:sldId id="336" r:id="rId22"/>
    <p:sldId id="342" r:id="rId23"/>
    <p:sldId id="338" r:id="rId24"/>
    <p:sldId id="349" r:id="rId25"/>
    <p:sldId id="321" r:id="rId26"/>
    <p:sldId id="302" r:id="rId27"/>
    <p:sldId id="317" r:id="rId28"/>
    <p:sldId id="316" r:id="rId29"/>
    <p:sldId id="315" r:id="rId30"/>
    <p:sldId id="307" r:id="rId31"/>
    <p:sldId id="303" r:id="rId32"/>
    <p:sldId id="309" r:id="rId33"/>
    <p:sldId id="308" r:id="rId34"/>
    <p:sldId id="348" r:id="rId35"/>
    <p:sldId id="347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202" autoAdjust="0"/>
  </p:normalViewPr>
  <p:slideViewPr>
    <p:cSldViewPr>
      <p:cViewPr>
        <p:scale>
          <a:sx n="82" d="100"/>
          <a:sy n="82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1A255-793E-4A8D-90F1-2AB6DFE645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6BB7D-6EA7-4DE2-B3A7-1C46251179C3}">
      <dgm:prSet phldrT="[Текст]" custT="1"/>
      <dgm:spPr/>
      <dgm:t>
        <a:bodyPr/>
        <a:lstStyle/>
        <a:p>
          <a:r>
            <a:rPr lang="ru-RU" sz="2000" b="1" dirty="0" smtClean="0">
              <a:latin typeface="Arial Black" pitchFamily="34" charset="0"/>
            </a:rPr>
            <a:t>Поддерживающее оценивание</a:t>
          </a:r>
          <a:endParaRPr lang="ru-RU" sz="2000" b="1" dirty="0">
            <a:latin typeface="Arial Black" pitchFamily="34" charset="0"/>
          </a:endParaRPr>
        </a:p>
      </dgm:t>
    </dgm:pt>
    <dgm:pt modelId="{6BC49F62-1892-4A40-8595-8E760E029949}" type="parTrans" cxnId="{A0AD6032-86B6-482E-9290-EFA10EE04761}">
      <dgm:prSet/>
      <dgm:spPr/>
      <dgm:t>
        <a:bodyPr/>
        <a:lstStyle/>
        <a:p>
          <a:endParaRPr lang="ru-RU"/>
        </a:p>
      </dgm:t>
    </dgm:pt>
    <dgm:pt modelId="{D6187FCB-AA85-4C7F-B460-DC9A876A20D7}" type="sibTrans" cxnId="{A0AD6032-86B6-482E-9290-EFA10EE04761}">
      <dgm:prSet/>
      <dgm:spPr/>
      <dgm:t>
        <a:bodyPr/>
        <a:lstStyle/>
        <a:p>
          <a:endParaRPr lang="ru-RU"/>
        </a:p>
      </dgm:t>
    </dgm:pt>
    <dgm:pt modelId="{ACB9A5AD-7BDC-405D-B7C0-F4A75BDFA568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Практики в ДОУ</a:t>
          </a:r>
          <a:endParaRPr lang="ru-RU" sz="2000" dirty="0">
            <a:latin typeface="Arial Black" pitchFamily="34" charset="0"/>
          </a:endParaRPr>
        </a:p>
      </dgm:t>
    </dgm:pt>
    <dgm:pt modelId="{0D661A42-8D10-4F34-86F5-91CBE3D6E864}" type="parTrans" cxnId="{03747D6F-4125-4719-9C5F-F59A0169B3C2}">
      <dgm:prSet/>
      <dgm:spPr/>
      <dgm:t>
        <a:bodyPr/>
        <a:lstStyle/>
        <a:p>
          <a:endParaRPr lang="ru-RU"/>
        </a:p>
      </dgm:t>
    </dgm:pt>
    <dgm:pt modelId="{10F5986C-1322-4176-BA19-8BB4F648DC36}" type="sibTrans" cxnId="{03747D6F-4125-4719-9C5F-F59A0169B3C2}">
      <dgm:prSet/>
      <dgm:spPr/>
      <dgm:t>
        <a:bodyPr/>
        <a:lstStyle/>
        <a:p>
          <a:endParaRPr lang="ru-RU"/>
        </a:p>
      </dgm:t>
    </dgm:pt>
    <dgm:pt modelId="{BCA9495F-506F-47F6-9CB9-DB6E047C44EA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Мотивация учащихся</a:t>
          </a:r>
          <a:endParaRPr lang="ru-RU" sz="2000" dirty="0">
            <a:latin typeface="Arial Black" pitchFamily="34" charset="0"/>
          </a:endParaRPr>
        </a:p>
      </dgm:t>
    </dgm:pt>
    <dgm:pt modelId="{343DAD00-3DD7-41D2-993D-7C89FFDCCA84}" type="parTrans" cxnId="{F751EA9C-F849-4BD0-854B-B56B9396A30D}">
      <dgm:prSet/>
      <dgm:spPr/>
      <dgm:t>
        <a:bodyPr/>
        <a:lstStyle/>
        <a:p>
          <a:endParaRPr lang="ru-RU"/>
        </a:p>
      </dgm:t>
    </dgm:pt>
    <dgm:pt modelId="{5DAE8E78-28F9-44CF-81D7-C1D2FCB99781}" type="sibTrans" cxnId="{F751EA9C-F849-4BD0-854B-B56B9396A30D}">
      <dgm:prSet/>
      <dgm:spPr/>
      <dgm:t>
        <a:bodyPr/>
        <a:lstStyle/>
        <a:p>
          <a:endParaRPr lang="ru-RU"/>
        </a:p>
      </dgm:t>
    </dgm:pt>
    <dgm:pt modelId="{19F99FB8-414A-439D-BF11-8EA4E3D932EF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Практики для детей с ОВЗ</a:t>
          </a:r>
          <a:endParaRPr lang="ru-RU" sz="1500" dirty="0">
            <a:latin typeface="Arial Black" pitchFamily="34" charset="0"/>
          </a:endParaRPr>
        </a:p>
      </dgm:t>
    </dgm:pt>
    <dgm:pt modelId="{8791D52B-5F2B-4169-A4DF-CDD272E53736}" type="parTrans" cxnId="{5F69F04B-F347-46F2-B431-22B9BF17BA88}">
      <dgm:prSet/>
      <dgm:spPr/>
      <dgm:t>
        <a:bodyPr/>
        <a:lstStyle/>
        <a:p>
          <a:endParaRPr lang="ru-RU"/>
        </a:p>
      </dgm:t>
    </dgm:pt>
    <dgm:pt modelId="{36CB9B52-F87C-40BD-AFA2-D09E2C93244C}" type="sibTrans" cxnId="{5F69F04B-F347-46F2-B431-22B9BF17BA88}">
      <dgm:prSet/>
      <dgm:spPr/>
      <dgm:t>
        <a:bodyPr/>
        <a:lstStyle/>
        <a:p>
          <a:endParaRPr lang="ru-RU"/>
        </a:p>
      </dgm:t>
    </dgm:pt>
    <dgm:pt modelId="{70F04F73-5D33-4B8E-9244-5193FED64503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Интеграция ОО, дополнительного и СПО</a:t>
          </a:r>
          <a:endParaRPr lang="ru-RU" sz="1800" dirty="0">
            <a:latin typeface="Arial Black" pitchFamily="34" charset="0"/>
          </a:endParaRPr>
        </a:p>
      </dgm:t>
    </dgm:pt>
    <dgm:pt modelId="{A05417D4-37B0-47D6-9D24-AD9F9C12522A}" type="parTrans" cxnId="{5428EB6D-0122-4027-9ED5-C77F70EB6CE8}">
      <dgm:prSet/>
      <dgm:spPr/>
      <dgm:t>
        <a:bodyPr/>
        <a:lstStyle/>
        <a:p>
          <a:endParaRPr lang="ru-RU"/>
        </a:p>
      </dgm:t>
    </dgm:pt>
    <dgm:pt modelId="{089B6A99-4AF4-4BD5-89BD-2E37BDED1F46}" type="sibTrans" cxnId="{5428EB6D-0122-4027-9ED5-C77F70EB6CE8}">
      <dgm:prSet/>
      <dgm:spPr/>
      <dgm:t>
        <a:bodyPr/>
        <a:lstStyle/>
        <a:p>
          <a:endParaRPr lang="ru-RU"/>
        </a:p>
      </dgm:t>
    </dgm:pt>
    <dgm:pt modelId="{C0ADD754-FE36-409A-BFAD-0860F23F8C44}" type="pres">
      <dgm:prSet presAssocID="{0811A255-793E-4A8D-90F1-2AB6DFE645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2EA32-535E-44DC-BA68-DF3F58E357E6}" type="pres">
      <dgm:prSet presAssocID="{CB96BB7D-6EA7-4DE2-B3A7-1C46251179C3}" presName="node" presStyleLbl="node1" presStyleIdx="0" presStyleCnt="5" custScaleX="20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52429-A8A3-4ADC-A67C-4DFA3A4F9051}" type="pres">
      <dgm:prSet presAssocID="{CB96BB7D-6EA7-4DE2-B3A7-1C46251179C3}" presName="spNode" presStyleCnt="0"/>
      <dgm:spPr/>
    </dgm:pt>
    <dgm:pt modelId="{143B9136-7171-437D-9B26-C0D058040AA8}" type="pres">
      <dgm:prSet presAssocID="{D6187FCB-AA85-4C7F-B460-DC9A876A20D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7FE9465-3C56-48F1-B8C8-D389C4F3FC2B}" type="pres">
      <dgm:prSet presAssocID="{ACB9A5AD-7BDC-405D-B7C0-F4A75BDFA568}" presName="node" presStyleLbl="node1" presStyleIdx="1" presStyleCnt="5" custScaleX="12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CDA2A-205E-439C-A46A-72071005EC37}" type="pres">
      <dgm:prSet presAssocID="{ACB9A5AD-7BDC-405D-B7C0-F4A75BDFA568}" presName="spNode" presStyleCnt="0"/>
      <dgm:spPr/>
    </dgm:pt>
    <dgm:pt modelId="{2E75D906-4EF0-4CD1-BFA2-1A894996E08D}" type="pres">
      <dgm:prSet presAssocID="{10F5986C-1322-4176-BA19-8BB4F648DC3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9F3E245-E461-45C2-AEDA-67CF21661E7A}" type="pres">
      <dgm:prSet presAssocID="{BCA9495F-506F-47F6-9CB9-DB6E047C44EA}" presName="node" presStyleLbl="node1" presStyleIdx="2" presStyleCnt="5" custScaleX="151845" custRadScaleRad="104107" custRadScaleInc="-5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1665-32AF-45FC-8BC5-9714599E4BE0}" type="pres">
      <dgm:prSet presAssocID="{BCA9495F-506F-47F6-9CB9-DB6E047C44EA}" presName="spNode" presStyleCnt="0"/>
      <dgm:spPr/>
    </dgm:pt>
    <dgm:pt modelId="{84E9CD6F-F7A3-4AA0-B85E-577DB864CF4A}" type="pres">
      <dgm:prSet presAssocID="{5DAE8E78-28F9-44CF-81D7-C1D2FCB9978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554F7D0-1DB7-4B21-9F3E-EF53B709B2D9}" type="pres">
      <dgm:prSet presAssocID="{19F99FB8-414A-439D-BF11-8EA4E3D932EF}" presName="node" presStyleLbl="node1" presStyleIdx="3" presStyleCnt="5" custScaleX="151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6CE09-836E-4D72-88FA-CA7D7E828217}" type="pres">
      <dgm:prSet presAssocID="{19F99FB8-414A-439D-BF11-8EA4E3D932EF}" presName="spNode" presStyleCnt="0"/>
      <dgm:spPr/>
    </dgm:pt>
    <dgm:pt modelId="{454BE4F9-8CC9-482C-AC4A-D05F46713DD4}" type="pres">
      <dgm:prSet presAssocID="{36CB9B52-F87C-40BD-AFA2-D09E2C93244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CDA5B57-4AD9-4B61-B947-F0C887A86A29}" type="pres">
      <dgm:prSet presAssocID="{70F04F73-5D33-4B8E-9244-5193FED64503}" presName="node" presStyleLbl="node1" presStyleIdx="4" presStyleCnt="5" custScaleX="167651" custRadScaleRad="100933" custRadScaleInc="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F8624-9F32-4A32-9ACA-EE854A4E46C9}" type="pres">
      <dgm:prSet presAssocID="{70F04F73-5D33-4B8E-9244-5193FED64503}" presName="spNode" presStyleCnt="0"/>
      <dgm:spPr/>
    </dgm:pt>
    <dgm:pt modelId="{92C8690E-66F6-4A42-8B4F-391A920806EF}" type="pres">
      <dgm:prSet presAssocID="{089B6A99-4AF4-4BD5-89BD-2E37BDED1F4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3747D6F-4125-4719-9C5F-F59A0169B3C2}" srcId="{0811A255-793E-4A8D-90F1-2AB6DFE6458C}" destId="{ACB9A5AD-7BDC-405D-B7C0-F4A75BDFA568}" srcOrd="1" destOrd="0" parTransId="{0D661A42-8D10-4F34-86F5-91CBE3D6E864}" sibTransId="{10F5986C-1322-4176-BA19-8BB4F648DC36}"/>
    <dgm:cxn modelId="{A0AD6032-86B6-482E-9290-EFA10EE04761}" srcId="{0811A255-793E-4A8D-90F1-2AB6DFE6458C}" destId="{CB96BB7D-6EA7-4DE2-B3A7-1C46251179C3}" srcOrd="0" destOrd="0" parTransId="{6BC49F62-1892-4A40-8595-8E760E029949}" sibTransId="{D6187FCB-AA85-4C7F-B460-DC9A876A20D7}"/>
    <dgm:cxn modelId="{58478CE6-2014-4F20-B9D2-B8501E050F39}" type="presOf" srcId="{ACB9A5AD-7BDC-405D-B7C0-F4A75BDFA568}" destId="{07FE9465-3C56-48F1-B8C8-D389C4F3FC2B}" srcOrd="0" destOrd="0" presId="urn:microsoft.com/office/officeart/2005/8/layout/cycle6"/>
    <dgm:cxn modelId="{78BD793E-4CE7-433F-A97B-1F4A177D9A9B}" type="presOf" srcId="{70F04F73-5D33-4B8E-9244-5193FED64503}" destId="{3CDA5B57-4AD9-4B61-B947-F0C887A86A29}" srcOrd="0" destOrd="0" presId="urn:microsoft.com/office/officeart/2005/8/layout/cycle6"/>
    <dgm:cxn modelId="{937954DC-5C73-4499-A693-763D2DC5CEEA}" type="presOf" srcId="{5DAE8E78-28F9-44CF-81D7-C1D2FCB99781}" destId="{84E9CD6F-F7A3-4AA0-B85E-577DB864CF4A}" srcOrd="0" destOrd="0" presId="urn:microsoft.com/office/officeart/2005/8/layout/cycle6"/>
    <dgm:cxn modelId="{CC40D328-CEED-4DCD-8797-09D611E48219}" type="presOf" srcId="{CB96BB7D-6EA7-4DE2-B3A7-1C46251179C3}" destId="{13D2EA32-535E-44DC-BA68-DF3F58E357E6}" srcOrd="0" destOrd="0" presId="urn:microsoft.com/office/officeart/2005/8/layout/cycle6"/>
    <dgm:cxn modelId="{587421B9-3E9C-4E4A-AA66-8F76FC2422B0}" type="presOf" srcId="{19F99FB8-414A-439D-BF11-8EA4E3D932EF}" destId="{D554F7D0-1DB7-4B21-9F3E-EF53B709B2D9}" srcOrd="0" destOrd="0" presId="urn:microsoft.com/office/officeart/2005/8/layout/cycle6"/>
    <dgm:cxn modelId="{F751EA9C-F849-4BD0-854B-B56B9396A30D}" srcId="{0811A255-793E-4A8D-90F1-2AB6DFE6458C}" destId="{BCA9495F-506F-47F6-9CB9-DB6E047C44EA}" srcOrd="2" destOrd="0" parTransId="{343DAD00-3DD7-41D2-993D-7C89FFDCCA84}" sibTransId="{5DAE8E78-28F9-44CF-81D7-C1D2FCB99781}"/>
    <dgm:cxn modelId="{0492EECC-274A-49BB-9B03-5A94537EA182}" type="presOf" srcId="{BCA9495F-506F-47F6-9CB9-DB6E047C44EA}" destId="{59F3E245-E461-45C2-AEDA-67CF21661E7A}" srcOrd="0" destOrd="0" presId="urn:microsoft.com/office/officeart/2005/8/layout/cycle6"/>
    <dgm:cxn modelId="{5F69F04B-F347-46F2-B431-22B9BF17BA88}" srcId="{0811A255-793E-4A8D-90F1-2AB6DFE6458C}" destId="{19F99FB8-414A-439D-BF11-8EA4E3D932EF}" srcOrd="3" destOrd="0" parTransId="{8791D52B-5F2B-4169-A4DF-CDD272E53736}" sibTransId="{36CB9B52-F87C-40BD-AFA2-D09E2C93244C}"/>
    <dgm:cxn modelId="{73B373F9-BF4D-48C2-BA2D-99DDD5EE94CB}" type="presOf" srcId="{0811A255-793E-4A8D-90F1-2AB6DFE6458C}" destId="{C0ADD754-FE36-409A-BFAD-0860F23F8C44}" srcOrd="0" destOrd="0" presId="urn:microsoft.com/office/officeart/2005/8/layout/cycle6"/>
    <dgm:cxn modelId="{5428EB6D-0122-4027-9ED5-C77F70EB6CE8}" srcId="{0811A255-793E-4A8D-90F1-2AB6DFE6458C}" destId="{70F04F73-5D33-4B8E-9244-5193FED64503}" srcOrd="4" destOrd="0" parTransId="{A05417D4-37B0-47D6-9D24-AD9F9C12522A}" sibTransId="{089B6A99-4AF4-4BD5-89BD-2E37BDED1F46}"/>
    <dgm:cxn modelId="{EA982B5B-8CA9-4874-B7C9-423A0D69F1E8}" type="presOf" srcId="{D6187FCB-AA85-4C7F-B460-DC9A876A20D7}" destId="{143B9136-7171-437D-9B26-C0D058040AA8}" srcOrd="0" destOrd="0" presId="urn:microsoft.com/office/officeart/2005/8/layout/cycle6"/>
    <dgm:cxn modelId="{96772893-2329-455C-B0B8-94246A4B750D}" type="presOf" srcId="{36CB9B52-F87C-40BD-AFA2-D09E2C93244C}" destId="{454BE4F9-8CC9-482C-AC4A-D05F46713DD4}" srcOrd="0" destOrd="0" presId="urn:microsoft.com/office/officeart/2005/8/layout/cycle6"/>
    <dgm:cxn modelId="{A1E42466-445C-40C1-8DDF-460BE9B4EB5F}" type="presOf" srcId="{10F5986C-1322-4176-BA19-8BB4F648DC36}" destId="{2E75D906-4EF0-4CD1-BFA2-1A894996E08D}" srcOrd="0" destOrd="0" presId="urn:microsoft.com/office/officeart/2005/8/layout/cycle6"/>
    <dgm:cxn modelId="{689E4A2E-C3C9-4D88-BBB4-47B705F6EC65}" type="presOf" srcId="{089B6A99-4AF4-4BD5-89BD-2E37BDED1F46}" destId="{92C8690E-66F6-4A42-8B4F-391A920806EF}" srcOrd="0" destOrd="0" presId="urn:microsoft.com/office/officeart/2005/8/layout/cycle6"/>
    <dgm:cxn modelId="{D4FA31ED-C991-48C4-A04E-65CE05BDB4D1}" type="presParOf" srcId="{C0ADD754-FE36-409A-BFAD-0860F23F8C44}" destId="{13D2EA32-535E-44DC-BA68-DF3F58E357E6}" srcOrd="0" destOrd="0" presId="urn:microsoft.com/office/officeart/2005/8/layout/cycle6"/>
    <dgm:cxn modelId="{A0555772-175A-40C4-B3DA-0BDAE6A78382}" type="presParOf" srcId="{C0ADD754-FE36-409A-BFAD-0860F23F8C44}" destId="{17E52429-A8A3-4ADC-A67C-4DFA3A4F9051}" srcOrd="1" destOrd="0" presId="urn:microsoft.com/office/officeart/2005/8/layout/cycle6"/>
    <dgm:cxn modelId="{F8D034F0-B054-46E4-9A9E-0007B1B15083}" type="presParOf" srcId="{C0ADD754-FE36-409A-BFAD-0860F23F8C44}" destId="{143B9136-7171-437D-9B26-C0D058040AA8}" srcOrd="2" destOrd="0" presId="urn:microsoft.com/office/officeart/2005/8/layout/cycle6"/>
    <dgm:cxn modelId="{2F81B281-F9FF-4271-ADA1-CF7DD870F3BC}" type="presParOf" srcId="{C0ADD754-FE36-409A-BFAD-0860F23F8C44}" destId="{07FE9465-3C56-48F1-B8C8-D389C4F3FC2B}" srcOrd="3" destOrd="0" presId="urn:microsoft.com/office/officeart/2005/8/layout/cycle6"/>
    <dgm:cxn modelId="{C8B1520A-B9B8-4BFB-AEF6-419B4BED1CD9}" type="presParOf" srcId="{C0ADD754-FE36-409A-BFAD-0860F23F8C44}" destId="{EE5CDA2A-205E-439C-A46A-72071005EC37}" srcOrd="4" destOrd="0" presId="urn:microsoft.com/office/officeart/2005/8/layout/cycle6"/>
    <dgm:cxn modelId="{E04AF875-0AB3-4C75-AB51-0D0824108DDD}" type="presParOf" srcId="{C0ADD754-FE36-409A-BFAD-0860F23F8C44}" destId="{2E75D906-4EF0-4CD1-BFA2-1A894996E08D}" srcOrd="5" destOrd="0" presId="urn:microsoft.com/office/officeart/2005/8/layout/cycle6"/>
    <dgm:cxn modelId="{3EDBBCE1-8CE8-4C81-8754-FDDA9FC51A40}" type="presParOf" srcId="{C0ADD754-FE36-409A-BFAD-0860F23F8C44}" destId="{59F3E245-E461-45C2-AEDA-67CF21661E7A}" srcOrd="6" destOrd="0" presId="urn:microsoft.com/office/officeart/2005/8/layout/cycle6"/>
    <dgm:cxn modelId="{86A8DC8E-5114-469F-A7A1-EACAC81C0F08}" type="presParOf" srcId="{C0ADD754-FE36-409A-BFAD-0860F23F8C44}" destId="{ED8D1665-32AF-45FC-8BC5-9714599E4BE0}" srcOrd="7" destOrd="0" presId="urn:microsoft.com/office/officeart/2005/8/layout/cycle6"/>
    <dgm:cxn modelId="{929AB04C-27A9-4AE2-9A63-73C33A003E27}" type="presParOf" srcId="{C0ADD754-FE36-409A-BFAD-0860F23F8C44}" destId="{84E9CD6F-F7A3-4AA0-B85E-577DB864CF4A}" srcOrd="8" destOrd="0" presId="urn:microsoft.com/office/officeart/2005/8/layout/cycle6"/>
    <dgm:cxn modelId="{A4B3517F-F485-4022-903A-B902D2453858}" type="presParOf" srcId="{C0ADD754-FE36-409A-BFAD-0860F23F8C44}" destId="{D554F7D0-1DB7-4B21-9F3E-EF53B709B2D9}" srcOrd="9" destOrd="0" presId="urn:microsoft.com/office/officeart/2005/8/layout/cycle6"/>
    <dgm:cxn modelId="{F68E393C-08EF-4C52-B7ED-F311BCD83F0B}" type="presParOf" srcId="{C0ADD754-FE36-409A-BFAD-0860F23F8C44}" destId="{2326CE09-836E-4D72-88FA-CA7D7E828217}" srcOrd="10" destOrd="0" presId="urn:microsoft.com/office/officeart/2005/8/layout/cycle6"/>
    <dgm:cxn modelId="{A4D970D8-67F8-40AC-8120-2A212B74036D}" type="presParOf" srcId="{C0ADD754-FE36-409A-BFAD-0860F23F8C44}" destId="{454BE4F9-8CC9-482C-AC4A-D05F46713DD4}" srcOrd="11" destOrd="0" presId="urn:microsoft.com/office/officeart/2005/8/layout/cycle6"/>
    <dgm:cxn modelId="{CE11210F-156B-4043-8AF0-53FB880440B5}" type="presParOf" srcId="{C0ADD754-FE36-409A-BFAD-0860F23F8C44}" destId="{3CDA5B57-4AD9-4B61-B947-F0C887A86A29}" srcOrd="12" destOrd="0" presId="urn:microsoft.com/office/officeart/2005/8/layout/cycle6"/>
    <dgm:cxn modelId="{A784D825-75C1-4C53-B44B-BE3746DF51E7}" type="presParOf" srcId="{C0ADD754-FE36-409A-BFAD-0860F23F8C44}" destId="{516F8624-9F32-4A32-9ACA-EE854A4E46C9}" srcOrd="13" destOrd="0" presId="urn:microsoft.com/office/officeart/2005/8/layout/cycle6"/>
    <dgm:cxn modelId="{21432DD9-DC57-4BD3-AB23-D232B5BC3246}" type="presParOf" srcId="{C0ADD754-FE36-409A-BFAD-0860F23F8C44}" destId="{92C8690E-66F6-4A42-8B4F-391A920806E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88E1B-7624-4F58-A12E-369526A70C4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89E071B-6F10-4887-B4FF-BF0AA33A6605}">
      <dgm:prSet phldrT="[Текст]" custT="1"/>
      <dgm:spPr/>
      <dgm:t>
        <a:bodyPr/>
        <a:lstStyle/>
        <a:p>
          <a:r>
            <a:rPr lang="ru-RU" sz="1800" dirty="0" smtClean="0"/>
            <a:t> </a:t>
          </a:r>
          <a:endParaRPr lang="ru-RU" sz="1800" dirty="0"/>
        </a:p>
      </dgm:t>
    </dgm:pt>
    <dgm:pt modelId="{9A6E20B2-8677-4F2E-AAB9-B31A2871EDBB}" type="parTrans" cxnId="{D710B326-A007-4BF1-8EA3-D092E9A23AA4}">
      <dgm:prSet/>
      <dgm:spPr/>
      <dgm:t>
        <a:bodyPr/>
        <a:lstStyle/>
        <a:p>
          <a:endParaRPr lang="ru-RU" sz="1800"/>
        </a:p>
      </dgm:t>
    </dgm:pt>
    <dgm:pt modelId="{C5555DDA-F87D-4CC1-AA6F-F429BE1A0D00}" type="sibTrans" cxnId="{D710B326-A007-4BF1-8EA3-D092E9A23AA4}">
      <dgm:prSet/>
      <dgm:spPr/>
      <dgm:t>
        <a:bodyPr/>
        <a:lstStyle/>
        <a:p>
          <a:endParaRPr lang="ru-RU" sz="1800"/>
        </a:p>
      </dgm:t>
    </dgm:pt>
    <dgm:pt modelId="{573B39CF-4918-4B44-BEB3-FA7B34602204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Arial Black" pitchFamily="34" charset="0"/>
            </a:rPr>
            <a:t>Системные</a:t>
          </a:r>
          <a:r>
            <a:rPr lang="ru-RU" sz="2400" dirty="0" smtClean="0">
              <a:latin typeface="Arial Black" pitchFamily="34" charset="0"/>
            </a:rPr>
            <a:t> изменения </a:t>
          </a:r>
          <a:r>
            <a:rPr lang="ru-RU" sz="2400" dirty="0" smtClean="0">
              <a:solidFill>
                <a:srgbClr val="C00000"/>
              </a:solidFill>
              <a:latin typeface="Arial Black" pitchFamily="34" charset="0"/>
            </a:rPr>
            <a:t>образовательной среды </a:t>
          </a:r>
          <a:r>
            <a:rPr lang="ru-RU" sz="2400" dirty="0" smtClean="0">
              <a:latin typeface="Arial Black" pitchFamily="34" charset="0"/>
            </a:rPr>
            <a:t>для получения </a:t>
          </a:r>
          <a:r>
            <a:rPr lang="ru-RU" sz="2400" dirty="0" smtClean="0">
              <a:solidFill>
                <a:srgbClr val="FF0000"/>
              </a:solidFill>
              <a:latin typeface="Arial Black" pitchFamily="34" charset="0"/>
            </a:rPr>
            <a:t>новых образовательных результатов</a:t>
          </a:r>
          <a:endParaRPr lang="ru-RU" sz="2400" dirty="0">
            <a:solidFill>
              <a:srgbClr val="FF0000"/>
            </a:solidFill>
            <a:latin typeface="Arial Black" pitchFamily="34" charset="0"/>
          </a:endParaRPr>
        </a:p>
      </dgm:t>
    </dgm:pt>
    <dgm:pt modelId="{894E9206-1C43-4766-964A-C8225EC9F81D}" type="parTrans" cxnId="{1A5219FF-3F61-4685-87B9-0924422AF7AA}">
      <dgm:prSet/>
      <dgm:spPr/>
      <dgm:t>
        <a:bodyPr/>
        <a:lstStyle/>
        <a:p>
          <a:endParaRPr lang="ru-RU" sz="1800"/>
        </a:p>
      </dgm:t>
    </dgm:pt>
    <dgm:pt modelId="{9EE59409-E9E6-499F-AC19-6E2E5F64220B}" type="sibTrans" cxnId="{1A5219FF-3F61-4685-87B9-0924422AF7AA}">
      <dgm:prSet/>
      <dgm:spPr/>
      <dgm:t>
        <a:bodyPr/>
        <a:lstStyle/>
        <a:p>
          <a:endParaRPr lang="ru-RU" sz="1800"/>
        </a:p>
      </dgm:t>
    </dgm:pt>
    <dgm:pt modelId="{9930B8DA-56B1-406A-A1BA-6E83C8F0604C}">
      <dgm:prSet phldrT="[Текст]" custT="1"/>
      <dgm:spPr/>
      <dgm:t>
        <a:bodyPr/>
        <a:lstStyle/>
        <a:p>
          <a:r>
            <a:rPr lang="ru-RU" sz="1800" dirty="0" smtClean="0"/>
            <a:t>  </a:t>
          </a:r>
          <a:endParaRPr lang="ru-RU" sz="1800" dirty="0"/>
        </a:p>
      </dgm:t>
    </dgm:pt>
    <dgm:pt modelId="{416012D2-9B68-46AF-B421-C839427A6265}" type="parTrans" cxnId="{21B48AEA-5A57-471B-9D87-8C82B4D9F159}">
      <dgm:prSet/>
      <dgm:spPr/>
      <dgm:t>
        <a:bodyPr/>
        <a:lstStyle/>
        <a:p>
          <a:endParaRPr lang="ru-RU" sz="1800"/>
        </a:p>
      </dgm:t>
    </dgm:pt>
    <dgm:pt modelId="{D4ABADB6-B747-42AA-AD78-D2BC60816E8F}" type="sibTrans" cxnId="{21B48AEA-5A57-471B-9D87-8C82B4D9F159}">
      <dgm:prSet/>
      <dgm:spPr/>
      <dgm:t>
        <a:bodyPr/>
        <a:lstStyle/>
        <a:p>
          <a:endParaRPr lang="ru-RU" sz="1800"/>
        </a:p>
      </dgm:t>
    </dgm:pt>
    <dgm:pt modelId="{32262A15-A91A-4430-822B-4C5C6B6D5AFB}" type="pres">
      <dgm:prSet presAssocID="{49188E1B-7624-4F58-A12E-369526A70C41}" presName="arrowDiagram" presStyleCnt="0">
        <dgm:presLayoutVars>
          <dgm:chMax val="5"/>
          <dgm:dir/>
          <dgm:resizeHandles val="exact"/>
        </dgm:presLayoutVars>
      </dgm:prSet>
      <dgm:spPr/>
    </dgm:pt>
    <dgm:pt modelId="{0B5AD8C4-F4D3-46C0-9387-3E79A04A87E7}" type="pres">
      <dgm:prSet presAssocID="{49188E1B-7624-4F58-A12E-369526A70C41}" presName="arrow" presStyleLbl="bgShp" presStyleIdx="0" presStyleCnt="1" custLinFactNeighborX="-1576" custLinFactNeighborY="-16271"/>
      <dgm:spPr/>
    </dgm:pt>
    <dgm:pt modelId="{B0E9D6AB-D505-40D4-BAA4-5A460BAB7A59}" type="pres">
      <dgm:prSet presAssocID="{49188E1B-7624-4F58-A12E-369526A70C41}" presName="arrowDiagram3" presStyleCnt="0"/>
      <dgm:spPr/>
    </dgm:pt>
    <dgm:pt modelId="{C6CAAF66-262F-49BD-B211-2F68CF23AD5F}" type="pres">
      <dgm:prSet presAssocID="{589E071B-6F10-4887-B4FF-BF0AA33A6605}" presName="bullet3a" presStyleLbl="node1" presStyleIdx="0" presStyleCnt="3"/>
      <dgm:spPr/>
    </dgm:pt>
    <dgm:pt modelId="{388C42E9-5164-4DDF-94DF-F9B89FEB58A3}" type="pres">
      <dgm:prSet presAssocID="{589E071B-6F10-4887-B4FF-BF0AA33A6605}" presName="textBox3a" presStyleLbl="revTx" presStyleIdx="0" presStyleCnt="3" custScaleX="205366" custLinFactNeighborX="26616" custLinFactNeighborY="1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4ED23-1992-435C-94DA-BE76652E34D2}" type="pres">
      <dgm:prSet presAssocID="{573B39CF-4918-4B44-BEB3-FA7B34602204}" presName="bullet3b" presStyleLbl="node1" presStyleIdx="1" presStyleCnt="3" custLinFactNeighborX="-96803" custLinFactNeighborY="-11678"/>
      <dgm:spPr/>
    </dgm:pt>
    <dgm:pt modelId="{71985259-75E0-43CE-862A-83D7ED5C0BA9}" type="pres">
      <dgm:prSet presAssocID="{573B39CF-4918-4B44-BEB3-FA7B34602204}" presName="textBox3b" presStyleLbl="revTx" presStyleIdx="1" presStyleCnt="3" custScaleX="31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7D318-5BBA-44E2-BD7E-9C3291DC4EB2}" type="pres">
      <dgm:prSet presAssocID="{9930B8DA-56B1-406A-A1BA-6E83C8F0604C}" presName="bullet3c" presStyleLbl="node1" presStyleIdx="2" presStyleCnt="3"/>
      <dgm:spPr/>
    </dgm:pt>
    <dgm:pt modelId="{A5F9AFC9-C390-4C16-873B-70F19ADF507A}" type="pres">
      <dgm:prSet presAssocID="{9930B8DA-56B1-406A-A1BA-6E83C8F0604C}" presName="textBox3c" presStyleLbl="revTx" presStyleIdx="2" presStyleCnt="3" custLinFactNeighborX="-1136" custLinFactNeighborY="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0B326-A007-4BF1-8EA3-D092E9A23AA4}" srcId="{49188E1B-7624-4F58-A12E-369526A70C41}" destId="{589E071B-6F10-4887-B4FF-BF0AA33A6605}" srcOrd="0" destOrd="0" parTransId="{9A6E20B2-8677-4F2E-AAB9-B31A2871EDBB}" sibTransId="{C5555DDA-F87D-4CC1-AA6F-F429BE1A0D00}"/>
    <dgm:cxn modelId="{CEE15B87-CEBC-4795-AC9F-47E2ABE6929A}" type="presOf" srcId="{49188E1B-7624-4F58-A12E-369526A70C41}" destId="{32262A15-A91A-4430-822B-4C5C6B6D5AFB}" srcOrd="0" destOrd="0" presId="urn:microsoft.com/office/officeart/2005/8/layout/arrow2"/>
    <dgm:cxn modelId="{1A5219FF-3F61-4685-87B9-0924422AF7AA}" srcId="{49188E1B-7624-4F58-A12E-369526A70C41}" destId="{573B39CF-4918-4B44-BEB3-FA7B34602204}" srcOrd="1" destOrd="0" parTransId="{894E9206-1C43-4766-964A-C8225EC9F81D}" sibTransId="{9EE59409-E9E6-499F-AC19-6E2E5F64220B}"/>
    <dgm:cxn modelId="{21B48AEA-5A57-471B-9D87-8C82B4D9F159}" srcId="{49188E1B-7624-4F58-A12E-369526A70C41}" destId="{9930B8DA-56B1-406A-A1BA-6E83C8F0604C}" srcOrd="2" destOrd="0" parTransId="{416012D2-9B68-46AF-B421-C839427A6265}" sibTransId="{D4ABADB6-B747-42AA-AD78-D2BC60816E8F}"/>
    <dgm:cxn modelId="{F466615A-60FE-47F7-8978-05E02D79F7C1}" type="presOf" srcId="{589E071B-6F10-4887-B4FF-BF0AA33A6605}" destId="{388C42E9-5164-4DDF-94DF-F9B89FEB58A3}" srcOrd="0" destOrd="0" presId="urn:microsoft.com/office/officeart/2005/8/layout/arrow2"/>
    <dgm:cxn modelId="{80C30FB8-5C63-4BAC-A17F-F63AF356DC48}" type="presOf" srcId="{573B39CF-4918-4B44-BEB3-FA7B34602204}" destId="{71985259-75E0-43CE-862A-83D7ED5C0BA9}" srcOrd="0" destOrd="0" presId="urn:microsoft.com/office/officeart/2005/8/layout/arrow2"/>
    <dgm:cxn modelId="{ABC08357-5CCD-4D5F-BF33-943862E3645E}" type="presOf" srcId="{9930B8DA-56B1-406A-A1BA-6E83C8F0604C}" destId="{A5F9AFC9-C390-4C16-873B-70F19ADF507A}" srcOrd="0" destOrd="0" presId="urn:microsoft.com/office/officeart/2005/8/layout/arrow2"/>
    <dgm:cxn modelId="{FAA44493-BE25-4496-99FB-002901E5CE35}" type="presParOf" srcId="{32262A15-A91A-4430-822B-4C5C6B6D5AFB}" destId="{0B5AD8C4-F4D3-46C0-9387-3E79A04A87E7}" srcOrd="0" destOrd="0" presId="urn:microsoft.com/office/officeart/2005/8/layout/arrow2"/>
    <dgm:cxn modelId="{6CE92799-6CEF-41B4-9848-E458D17C3641}" type="presParOf" srcId="{32262A15-A91A-4430-822B-4C5C6B6D5AFB}" destId="{B0E9D6AB-D505-40D4-BAA4-5A460BAB7A59}" srcOrd="1" destOrd="0" presId="urn:microsoft.com/office/officeart/2005/8/layout/arrow2"/>
    <dgm:cxn modelId="{7616F0EE-B631-428E-BB97-20D007A12FBD}" type="presParOf" srcId="{B0E9D6AB-D505-40D4-BAA4-5A460BAB7A59}" destId="{C6CAAF66-262F-49BD-B211-2F68CF23AD5F}" srcOrd="0" destOrd="0" presId="urn:microsoft.com/office/officeart/2005/8/layout/arrow2"/>
    <dgm:cxn modelId="{E488C3D8-E577-4AB6-9494-A6752A45B374}" type="presParOf" srcId="{B0E9D6AB-D505-40D4-BAA4-5A460BAB7A59}" destId="{388C42E9-5164-4DDF-94DF-F9B89FEB58A3}" srcOrd="1" destOrd="0" presId="urn:microsoft.com/office/officeart/2005/8/layout/arrow2"/>
    <dgm:cxn modelId="{679F9BE6-61D4-4B39-BF5B-847D1571C1A3}" type="presParOf" srcId="{B0E9D6AB-D505-40D4-BAA4-5A460BAB7A59}" destId="{F814ED23-1992-435C-94DA-BE76652E34D2}" srcOrd="2" destOrd="0" presId="urn:microsoft.com/office/officeart/2005/8/layout/arrow2"/>
    <dgm:cxn modelId="{1548C3B8-5319-409C-94BC-AB7276615B2D}" type="presParOf" srcId="{B0E9D6AB-D505-40D4-BAA4-5A460BAB7A59}" destId="{71985259-75E0-43CE-862A-83D7ED5C0BA9}" srcOrd="3" destOrd="0" presId="urn:microsoft.com/office/officeart/2005/8/layout/arrow2"/>
    <dgm:cxn modelId="{31FF27FC-EE2B-4055-AE58-B8D91D249721}" type="presParOf" srcId="{B0E9D6AB-D505-40D4-BAA4-5A460BAB7A59}" destId="{1C27D318-5BBA-44E2-BD7E-9C3291DC4EB2}" srcOrd="4" destOrd="0" presId="urn:microsoft.com/office/officeart/2005/8/layout/arrow2"/>
    <dgm:cxn modelId="{4350C8F6-F60D-458F-8175-CF8D063B5411}" type="presParOf" srcId="{B0E9D6AB-D505-40D4-BAA4-5A460BAB7A59}" destId="{A5F9AFC9-C390-4C16-873B-70F19ADF507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2EA32-535E-44DC-BA68-DF3F58E357E6}">
      <dsp:nvSpPr>
        <dsp:cNvPr id="0" name=""/>
        <dsp:cNvSpPr/>
      </dsp:nvSpPr>
      <dsp:spPr>
        <a:xfrm>
          <a:off x="2776080" y="735"/>
          <a:ext cx="3024345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Поддерживающее оценивание</a:t>
          </a:r>
          <a:endParaRPr lang="ru-RU" sz="2000" b="1" kern="1200" dirty="0">
            <a:latin typeface="Arial Black" pitchFamily="34" charset="0"/>
          </a:endParaRPr>
        </a:p>
      </dsp:txBody>
      <dsp:txXfrm>
        <a:off x="2823256" y="47911"/>
        <a:ext cx="2929993" cy="872063"/>
      </dsp:txXfrm>
    </dsp:sp>
    <dsp:sp modelId="{143B9136-7171-437D-9B26-C0D058040AA8}">
      <dsp:nvSpPr>
        <dsp:cNvPr id="0" name=""/>
        <dsp:cNvSpPr/>
      </dsp:nvSpPr>
      <dsp:spPr>
        <a:xfrm>
          <a:off x="2155026" y="761687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803897" y="208284"/>
              </a:moveTo>
              <a:arcTo wR="1931433" hR="1931433" stAng="17811239" swAng="10975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E9465-3C56-48F1-B8C8-D389C4F3FC2B}">
      <dsp:nvSpPr>
        <dsp:cNvPr id="0" name=""/>
        <dsp:cNvSpPr/>
      </dsp:nvSpPr>
      <dsp:spPr>
        <a:xfrm>
          <a:off x="5225749" y="1335323"/>
          <a:ext cx="1798811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Практики в ДОУ</a:t>
          </a:r>
          <a:endParaRPr lang="ru-RU" sz="2000" kern="1200" dirty="0">
            <a:latin typeface="Arial Black" pitchFamily="34" charset="0"/>
          </a:endParaRPr>
        </a:p>
      </dsp:txBody>
      <dsp:txXfrm>
        <a:off x="5272925" y="1382499"/>
        <a:ext cx="1704459" cy="872063"/>
      </dsp:txXfrm>
    </dsp:sp>
    <dsp:sp modelId="{2E75D906-4EF0-4CD1-BFA2-1A894996E08D}">
      <dsp:nvSpPr>
        <dsp:cNvPr id="0" name=""/>
        <dsp:cNvSpPr/>
      </dsp:nvSpPr>
      <dsp:spPr>
        <a:xfrm>
          <a:off x="2368849" y="613532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49033" y="1700677"/>
              </a:moveTo>
              <a:arcTo wR="1931433" hR="1931433" stAng="21188295" swAng="22333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3E245-E461-45C2-AEDA-67CF21661E7A}">
      <dsp:nvSpPr>
        <dsp:cNvPr id="0" name=""/>
        <dsp:cNvSpPr/>
      </dsp:nvSpPr>
      <dsp:spPr>
        <a:xfrm>
          <a:off x="4377458" y="3532039"/>
          <a:ext cx="2257620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Мотивация учащихся</a:t>
          </a:r>
          <a:endParaRPr lang="ru-RU" sz="2000" kern="1200" dirty="0">
            <a:latin typeface="Arial Black" pitchFamily="34" charset="0"/>
          </a:endParaRPr>
        </a:p>
      </dsp:txBody>
      <dsp:txXfrm>
        <a:off x="4424634" y="3579215"/>
        <a:ext cx="2163268" cy="872063"/>
      </dsp:txXfrm>
    </dsp:sp>
    <dsp:sp modelId="{84E9CD6F-F7A3-4AA0-B85E-577DB864CF4A}">
      <dsp:nvSpPr>
        <dsp:cNvPr id="0" name=""/>
        <dsp:cNvSpPr/>
      </dsp:nvSpPr>
      <dsp:spPr>
        <a:xfrm>
          <a:off x="3592708" y="938517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783744" y="3484895"/>
              </a:moveTo>
              <a:arcTo wR="1931433" hR="1931433" stAng="7587407" swAng="217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4F7D0-1DB7-4B21-9F3E-EF53B709B2D9}">
      <dsp:nvSpPr>
        <dsp:cNvPr id="0" name=""/>
        <dsp:cNvSpPr/>
      </dsp:nvSpPr>
      <dsp:spPr>
        <a:xfrm>
          <a:off x="2026568" y="3494732"/>
          <a:ext cx="2252833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Практики для детей с ОВЗ</a:t>
          </a:r>
          <a:endParaRPr lang="ru-RU" sz="1500" kern="1200" dirty="0">
            <a:latin typeface="Arial Black" pitchFamily="34" charset="0"/>
          </a:endParaRPr>
        </a:p>
      </dsp:txBody>
      <dsp:txXfrm>
        <a:off x="2073744" y="3541908"/>
        <a:ext cx="2158481" cy="872063"/>
      </dsp:txXfrm>
    </dsp:sp>
    <dsp:sp modelId="{454BE4F9-8CC9-482C-AC4A-D05F46713DD4}">
      <dsp:nvSpPr>
        <dsp:cNvPr id="0" name=""/>
        <dsp:cNvSpPr/>
      </dsp:nvSpPr>
      <dsp:spPr>
        <a:xfrm>
          <a:off x="2340448" y="460038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8859" y="3024202"/>
              </a:moveTo>
              <a:arcTo wR="1931433" hR="1931433" stAng="8732607" swAng="2267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A5B57-4AD9-4B61-B947-F0C887A86A29}">
      <dsp:nvSpPr>
        <dsp:cNvPr id="0" name=""/>
        <dsp:cNvSpPr/>
      </dsp:nvSpPr>
      <dsp:spPr>
        <a:xfrm>
          <a:off x="1197903" y="1299795"/>
          <a:ext cx="2492623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Интеграция ОО, дополнительного и СПО</a:t>
          </a:r>
          <a:endParaRPr lang="ru-RU" sz="1800" kern="1200" dirty="0">
            <a:latin typeface="Arial Black" pitchFamily="34" charset="0"/>
          </a:endParaRPr>
        </a:p>
      </dsp:txBody>
      <dsp:txXfrm>
        <a:off x="1245079" y="1346971"/>
        <a:ext cx="2398271" cy="872063"/>
      </dsp:txXfrm>
    </dsp:sp>
    <dsp:sp modelId="{92C8690E-66F6-4A42-8B4F-391A920806EF}">
      <dsp:nvSpPr>
        <dsp:cNvPr id="0" name=""/>
        <dsp:cNvSpPr/>
      </dsp:nvSpPr>
      <dsp:spPr>
        <a:xfrm>
          <a:off x="2534626" y="763261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599687" y="532545"/>
              </a:moveTo>
              <a:arcTo wR="1931433" hR="1931433" stAng="13584512" swAng="10113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AD8C4-F4D3-46C0-9387-3E79A04A87E7}">
      <dsp:nvSpPr>
        <dsp:cNvPr id="0" name=""/>
        <dsp:cNvSpPr/>
      </dsp:nvSpPr>
      <dsp:spPr>
        <a:xfrm>
          <a:off x="0" y="0"/>
          <a:ext cx="6072335" cy="37952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AAF66-262F-49BD-B211-2F68CF23AD5F}">
      <dsp:nvSpPr>
        <dsp:cNvPr id="0" name=""/>
        <dsp:cNvSpPr/>
      </dsp:nvSpPr>
      <dsp:spPr>
        <a:xfrm>
          <a:off x="771186" y="2743238"/>
          <a:ext cx="157880" cy="157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C42E9-5164-4DDF-94DF-F9B89FEB58A3}">
      <dsp:nvSpPr>
        <dsp:cNvPr id="0" name=""/>
        <dsp:cNvSpPr/>
      </dsp:nvSpPr>
      <dsp:spPr>
        <a:xfrm>
          <a:off x="481316" y="2945963"/>
          <a:ext cx="2905629" cy="109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5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81316" y="2945963"/>
        <a:ext cx="2905629" cy="1096815"/>
      </dsp:txXfrm>
    </dsp:sp>
    <dsp:sp modelId="{F814ED23-1992-435C-94DA-BE76652E34D2}">
      <dsp:nvSpPr>
        <dsp:cNvPr id="0" name=""/>
        <dsp:cNvSpPr/>
      </dsp:nvSpPr>
      <dsp:spPr>
        <a:xfrm>
          <a:off x="1888512" y="1678371"/>
          <a:ext cx="285399" cy="285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85259-75E0-43CE-862A-83D7ED5C0BA9}">
      <dsp:nvSpPr>
        <dsp:cNvPr id="0" name=""/>
        <dsp:cNvSpPr/>
      </dsp:nvSpPr>
      <dsp:spPr>
        <a:xfrm>
          <a:off x="743739" y="1854400"/>
          <a:ext cx="4584856" cy="206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22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Arial Black" pitchFamily="34" charset="0"/>
            </a:rPr>
            <a:t>Системные</a:t>
          </a:r>
          <a:r>
            <a:rPr lang="ru-RU" sz="2400" kern="1200" dirty="0" smtClean="0">
              <a:latin typeface="Arial Black" pitchFamily="34" charset="0"/>
            </a:rPr>
            <a:t> изменения </a:t>
          </a:r>
          <a:r>
            <a:rPr lang="ru-RU" sz="2400" kern="1200" dirty="0" smtClean="0">
              <a:solidFill>
                <a:srgbClr val="C00000"/>
              </a:solidFill>
              <a:latin typeface="Arial Black" pitchFamily="34" charset="0"/>
            </a:rPr>
            <a:t>образовательной среды </a:t>
          </a:r>
          <a:r>
            <a:rPr lang="ru-RU" sz="2400" kern="1200" dirty="0" smtClean="0">
              <a:latin typeface="Arial Black" pitchFamily="34" charset="0"/>
            </a:rPr>
            <a:t>для получения </a:t>
          </a:r>
          <a:r>
            <a:rPr lang="ru-RU" sz="2400" kern="1200" dirty="0" smtClean="0">
              <a:solidFill>
                <a:srgbClr val="FF0000"/>
              </a:solidFill>
              <a:latin typeface="Arial Black" pitchFamily="34" charset="0"/>
            </a:rPr>
            <a:t>новых образовательных результатов</a:t>
          </a:r>
          <a:endParaRPr lang="ru-RU" sz="24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743739" y="1854400"/>
        <a:ext cx="4584856" cy="2064594"/>
      </dsp:txXfrm>
    </dsp:sp>
    <dsp:sp modelId="{1C27D318-5BBA-44E2-BD7E-9C3291DC4EB2}">
      <dsp:nvSpPr>
        <dsp:cNvPr id="0" name=""/>
        <dsp:cNvSpPr/>
      </dsp:nvSpPr>
      <dsp:spPr>
        <a:xfrm>
          <a:off x="3840752" y="1083972"/>
          <a:ext cx="394701" cy="394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9AFC9-C390-4C16-873B-70F19ADF507A}">
      <dsp:nvSpPr>
        <dsp:cNvPr id="0" name=""/>
        <dsp:cNvSpPr/>
      </dsp:nvSpPr>
      <dsp:spPr>
        <a:xfrm>
          <a:off x="4021547" y="1306486"/>
          <a:ext cx="1457360" cy="263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</a:t>
          </a:r>
          <a:endParaRPr lang="ru-RU" sz="1800" kern="1200" dirty="0"/>
        </a:p>
      </dsp:txBody>
      <dsp:txXfrm>
        <a:off x="4021547" y="1306486"/>
        <a:ext cx="1457360" cy="263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7CE9-1EFD-4F6E-8478-A7A3B6B6A443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EDAF-6248-4A84-BBCF-6D9455E3F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6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60D6C-F5BD-4EAD-BA3A-39EF22CFAB56}" type="slidenum">
              <a:rPr lang="ru-RU" sz="1200">
                <a:latin typeface="Calibri" pitchFamily="34" charset="0"/>
              </a:rPr>
              <a:pPr algn="r"/>
              <a:t>27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B3AA09-D801-426A-B20E-281D218CAFED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F3D5CD-5995-4E90-8933-AF8FD25D53EB}" type="slidenum">
              <a:rPr lang="ru-RU" sz="1200">
                <a:latin typeface="Calibri" pitchFamily="34" charset="0"/>
              </a:rPr>
              <a:pPr algn="r"/>
              <a:t>30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3D5800-5DC6-4065-9CC1-4BE40FBA27DB}" type="slidenum">
              <a:rPr lang="ru-RU" sz="1200">
                <a:latin typeface="Calibri" pitchFamily="34" charset="0"/>
              </a:rPr>
              <a:pPr algn="r"/>
              <a:t>32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0F7342-DC71-4D58-90AC-E311CE11F543}" type="slidenum">
              <a:rPr lang="ru-RU" sz="1200">
                <a:latin typeface="Calibri" pitchFamily="34" charset="0"/>
              </a:rPr>
              <a:pPr algn="r"/>
              <a:t>33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svoboda-puteshestviya/13-samyh-krutyh-shkol-mira-v-kotoryh-vy-by-ne-stali-progulivat-1526015/#image10765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svoboda-puteshestviya/13-samyh-krutyh-shkol-mira-v-kotoryh-vy-by-ne-stali-progulivat-1526015/#image10767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svoboda-puteshestviya/13-samyh-krutyh-shkol-mira-v-kotoryh-vy-by-ne-stali-progulivat-1526015/#image10764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svoboda-puteshestviya/13-samyh-krutyh-shkol-mira-v-kotoryh-vy-by-ne-stali-progulivat-1526015/#image10764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620837" cy="114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500034" y="2143116"/>
            <a:ext cx="32829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1506" y="214290"/>
            <a:ext cx="63909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3200" b="1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506" y="273050"/>
            <a:ext cx="654529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Тематизм</a:t>
            </a:r>
            <a:r>
              <a:rPr lang="ru-RU" dirty="0" smtClean="0"/>
              <a:t> педсоветов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Педсовет 2015г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sz="3200" b="1" u="sng" dirty="0" smtClean="0"/>
              <a:t>Выработка </a:t>
            </a:r>
            <a:r>
              <a:rPr lang="ru-RU" sz="3200" dirty="0"/>
              <a:t>стратегических ориентиров системных изменений  Иланского образования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/>
              <a:t>Педсовет 2016г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sz="3200" b="1" u="sng" dirty="0" err="1" smtClean="0"/>
              <a:t>Реализациия</a:t>
            </a:r>
            <a:endParaRPr lang="ru-RU" sz="3200" b="1" u="sng" dirty="0" smtClean="0"/>
          </a:p>
          <a:p>
            <a:pPr marL="109728" indent="0">
              <a:buNone/>
            </a:pPr>
            <a:r>
              <a:rPr lang="ru-RU" sz="3200" dirty="0" smtClean="0"/>
              <a:t>стратегических </a:t>
            </a:r>
            <a:r>
              <a:rPr lang="ru-RU" sz="3200" dirty="0"/>
              <a:t>ориентиров </a:t>
            </a:r>
            <a:r>
              <a:rPr lang="ru-RU" sz="3200" b="1" dirty="0"/>
              <a:t>через сетевую кооперацию</a:t>
            </a:r>
            <a:r>
              <a:rPr lang="ru-RU" sz="3200" dirty="0"/>
              <a:t> образовательных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241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7" y="31756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508" y="274638"/>
            <a:ext cx="639129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Воспитательная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28662" y="1847948"/>
            <a:ext cx="2707234" cy="2805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Краевой школьный календарь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РДШ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Служба школьной медиации</a:t>
            </a:r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213861" y="1847948"/>
            <a:ext cx="2707234" cy="2805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err="1" smtClean="0"/>
              <a:t>Разработческий</a:t>
            </a:r>
            <a:r>
              <a:rPr lang="ru-RU" dirty="0" smtClean="0"/>
              <a:t> вариант документа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Среда -негатив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Механизмов противостояния  сетям нет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222328" y="5373216"/>
            <a:ext cx="1519246" cy="3600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</a:t>
            </a:r>
            <a:endParaRPr lang="ru-RU" b="1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57509" y="5049180"/>
            <a:ext cx="5800740" cy="12601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организации становления уклада жизни школы как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соорганизации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всех элементов учебно-воспитательного процесса, который задает стиль, дух, атмосферу всей школьной жизни.	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3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08829" y="684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763621" y="1495493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62051" y="1771667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Общее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28662" y="1847948"/>
            <a:ext cx="3107553" cy="251715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Образовательный узел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Положительные заделы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ШСОК</a:t>
            </a:r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013701" y="1971722"/>
            <a:ext cx="3107553" cy="251715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Промежуточный мониторинг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Поддерживающее оценивание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714348" y="5243338"/>
            <a:ext cx="1625404" cy="43204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задача</a:t>
            </a:r>
            <a:endParaRPr lang="ru-RU" sz="2000" b="1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209908" y="5013176"/>
            <a:ext cx="5800740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/>
              <a:t>ИЗМЕНЕНИЕ СОДЕРЖАНИЯ И ТЕХНОЛОГИИ ПРЕПОДАВАНИЯ </a:t>
            </a:r>
          </a:p>
          <a:p>
            <a:pPr algn="ctr"/>
            <a:r>
              <a:rPr lang="ru-RU" sz="1600" b="1" dirty="0"/>
              <a:t>ПРЕДМЕТОВ С УЧЕТОМ ЛОГИКИ ВОЗРАСТНОГО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726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9" y="2472993"/>
            <a:ext cx="8181541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ин хр\Мои документы\Downloads\положительная динкми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119"/>
            <a:ext cx="8970945" cy="57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ин хр\Мои документы\Downloads\стабильные результ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28575"/>
            <a:ext cx="95631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ин хр\Мои документы\Downloads\отрицатель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-38100"/>
            <a:ext cx="96964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ин хр\Мои документы\Downloads\неустойчивая динам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42863"/>
            <a:ext cx="9620250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вин хр\Мои документы\Downloads\положительная динами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-47625"/>
            <a:ext cx="969645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ин хр\Мои документы\Downloads\положительная динам 2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171450"/>
            <a:ext cx="9686926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вин хр\Мои документы\Downloads\стабильные результаты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180975"/>
            <a:ext cx="971550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dirty="0" smtClean="0"/>
              <a:t>Сетевые проекты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10769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6-конечная звезда 3"/>
          <p:cNvSpPr/>
          <p:nvPr/>
        </p:nvSpPr>
        <p:spPr>
          <a:xfrm rot="20566876">
            <a:off x="7770779" y="2957745"/>
            <a:ext cx="756588" cy="320126"/>
          </a:xfrm>
          <a:prstGeom prst="star6">
            <a:avLst>
              <a:gd name="adj" fmla="val 50000"/>
              <a:gd name="h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 rot="20566876">
            <a:off x="1434075" y="5045976"/>
            <a:ext cx="756588" cy="320126"/>
          </a:xfrm>
          <a:prstGeom prst="star6">
            <a:avLst>
              <a:gd name="adj" fmla="val 50000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 rot="20566876">
            <a:off x="6618651" y="1303589"/>
            <a:ext cx="756588" cy="320126"/>
          </a:xfrm>
          <a:prstGeom prst="star6">
            <a:avLst>
              <a:gd name="adj" fmla="val 50000"/>
              <a:gd name="hf" fmla="val 1154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 rot="20566876">
            <a:off x="717844" y="2525698"/>
            <a:ext cx="756588" cy="320126"/>
          </a:xfrm>
          <a:prstGeom prst="star6">
            <a:avLst>
              <a:gd name="adj" fmla="val 50000"/>
              <a:gd name="hf" fmla="val 11547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740351" y="3693872"/>
            <a:ext cx="667106" cy="576064"/>
          </a:xfrm>
          <a:prstGeom prst="star4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43352" y="3117808"/>
            <a:ext cx="560295" cy="576064"/>
          </a:xfrm>
          <a:prstGeom prst="star4">
            <a:avLst>
              <a:gd name="adj" fmla="val 6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473118" y="1369764"/>
            <a:ext cx="667106" cy="576064"/>
          </a:xfrm>
          <a:prstGeom prst="star4">
            <a:avLst>
              <a:gd name="adj" fmla="val 200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584661" y="5470911"/>
            <a:ext cx="667106" cy="576064"/>
          </a:xfrm>
          <a:prstGeom prst="star4">
            <a:avLst>
              <a:gd name="adj" fmla="val 200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6932333" y="4293298"/>
            <a:ext cx="685800" cy="332323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7446455" y="1562362"/>
            <a:ext cx="685800" cy="3323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3192872" y="6046975"/>
            <a:ext cx="685800" cy="3323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87824" y="1728524"/>
            <a:ext cx="205048" cy="33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лево 17"/>
          <p:cNvSpPr/>
          <p:nvPr/>
        </p:nvSpPr>
        <p:spPr>
          <a:xfrm rot="19438659">
            <a:off x="6289054" y="1795045"/>
            <a:ext cx="432048" cy="45719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382860" y="1976138"/>
            <a:ext cx="1235273" cy="169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446455" y="3117808"/>
            <a:ext cx="843951" cy="264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>
            <a:off x="7446456" y="3693872"/>
            <a:ext cx="627449" cy="16717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13" idx="0"/>
          </p:cNvCxnSpPr>
          <p:nvPr/>
        </p:nvCxnSpPr>
        <p:spPr>
          <a:xfrm rot="16200000" flipV="1">
            <a:off x="6879946" y="3898010"/>
            <a:ext cx="515838" cy="27473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6200000" flipH="1">
            <a:off x="1331640" y="2757767"/>
            <a:ext cx="432047" cy="2880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106543" y="5095834"/>
            <a:ext cx="432047" cy="2880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259632" y="340584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endCxn id="12" idx="3"/>
          </p:cNvCxnSpPr>
          <p:nvPr/>
        </p:nvCxnSpPr>
        <p:spPr>
          <a:xfrm rot="10800000">
            <a:off x="2251768" y="5758943"/>
            <a:ext cx="221351" cy="127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rot="16200000" flipV="1">
            <a:off x="3034620" y="6054884"/>
            <a:ext cx="263856" cy="5264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вин хр\Мои документы\Downloads\неустойчивая динамика 2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52400"/>
            <a:ext cx="964882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ин хр\Мои документы\Downloads\отрицательная динами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38100"/>
            <a:ext cx="96583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ин хр\Мои документы\Downloads\положительная динам 2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171450"/>
            <a:ext cx="9686926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ин хр\Мои документы\Downloads\Оценочные процедуры в 2016-17 уч.г.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92696"/>
            <a:ext cx="846149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b="1" dirty="0"/>
              <a:t>построение программ профессионального роста педагогов, позволяющих ликвидировать дефициты учительских компетенций, связанных с планированием и достижением образовательных результатов</a:t>
            </a:r>
            <a:r>
              <a:rPr lang="ru-RU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построение </a:t>
            </a:r>
            <a:r>
              <a:rPr lang="ru-RU" b="1" dirty="0"/>
              <a:t>школьных систем оценки качества образования, обеспечивающих динамику качества на основе работы с данными;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ликвидация отрицательной и нестабильной динамики результатов ЕГЭ по биологии и профильной математике.</a:t>
            </a:r>
          </a:p>
          <a:p>
            <a:r>
              <a:rPr lang="ru-RU" dirty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преемственность в работе с результатами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8445624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ЗАДАЧИ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224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Новая образовательная</a:t>
            </a:r>
            <a:br>
              <a:rPr lang="ru-RU" dirty="0" smtClean="0"/>
            </a:br>
            <a:r>
              <a:rPr lang="ru-RU" dirty="0" smtClean="0"/>
              <a:t>инфраструктура</a:t>
            </a:r>
            <a:endParaRPr lang="ru-RU" dirty="0"/>
          </a:p>
        </p:txBody>
      </p:sp>
      <p:pic>
        <p:nvPicPr>
          <p:cNvPr id="22" name="Содержимое 3" descr="https://files4.adme.ru/files/news/part_152/1526015/1076115-27063910-5-0-1497428460-1497428470-800-1-1497428470-650-fe516a8027-1497513439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00994"/>
            <a:ext cx="6191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556" y="274638"/>
            <a:ext cx="678024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Пространственно-архитектурное решение</a:t>
            </a:r>
            <a:endParaRPr lang="ru-RU" dirty="0"/>
          </a:p>
        </p:txBody>
      </p:sp>
      <p:pic>
        <p:nvPicPr>
          <p:cNvPr id="23" name="Содержимое 3" descr="https://files7.adme.ru/files/news/part_152/1526015/1075965-27071960-8-0-1497430784-1497430806-800-1-1497430806-650-5e102954c3-1497513439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72419"/>
            <a:ext cx="6191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75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КЛАССНЫЙ КАБИНЕТ</a:t>
            </a:r>
          </a:p>
        </p:txBody>
      </p:sp>
      <p:pic>
        <p:nvPicPr>
          <p:cNvPr id="74755" name="Picture 2" descr="D:\profile\Desktop\================\Дизайн-школы-Классный кабинет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349375"/>
            <a:ext cx="7620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6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94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ОБУЧАЮЩИЕ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ЭЛЕМЕНТЫ ПРОЕКТИРОВАНИЯ</a:t>
            </a:r>
          </a:p>
        </p:txBody>
      </p:sp>
      <p:pic>
        <p:nvPicPr>
          <p:cNvPr id="82947" name="Picture 2" descr="C:\Users\zalega\Desktop\Димасе\111.files\image073.jpg"/>
          <p:cNvPicPr>
            <a:picLocks noChangeAspect="1" noChangeArrowheads="1"/>
          </p:cNvPicPr>
          <p:nvPr/>
        </p:nvPicPr>
        <p:blipFill>
          <a:blip r:embed="rId3"/>
          <a:srcRect l="2773" t="4671" r="2335" b="51535"/>
          <a:stretch>
            <a:fillRect/>
          </a:stretch>
        </p:blipFill>
        <p:spPr bwMode="auto">
          <a:xfrm>
            <a:off x="1370013" y="1724025"/>
            <a:ext cx="63785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4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Тематические зоны</a:t>
            </a:r>
            <a:endParaRPr lang="ru-RU" dirty="0"/>
          </a:p>
        </p:txBody>
      </p:sp>
      <p:pic>
        <p:nvPicPr>
          <p:cNvPr id="23" name="Объект 22" descr="https://files2.adme.ru/files/news/part_152/1526015/1076215-27057160-3-0-1497427682-1497427693-800-1-1497427693-650-02079773ba-1497513439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67669"/>
            <a:ext cx="61912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9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0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28860" y="214290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7166"/>
            <a:ext cx="85725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endParaRPr lang="ru-RU" sz="3200" b="1" i="1" dirty="0" smtClean="0">
              <a:solidFill>
                <a:srgbClr val="0070C0"/>
              </a:solidFill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endParaRPr lang="ru-RU" sz="3200" b="1" i="1" dirty="0" smtClean="0">
              <a:solidFill>
                <a:srgbClr val="0070C0"/>
              </a:solidFill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</a:endParaRPr>
          </a:p>
          <a:p>
            <a:pPr algn="ctr"/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17528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63653"/>
            <a:ext cx="8229600" cy="4543638"/>
          </a:xfrm>
        </p:spPr>
        <p:txBody>
          <a:bodyPr/>
          <a:lstStyle/>
          <a:p>
            <a:pPr lvl="8"/>
            <a:r>
              <a:rPr lang="ru-RU" dirty="0"/>
              <a:t> </a:t>
            </a:r>
          </a:p>
        </p:txBody>
      </p:sp>
      <p:pic>
        <p:nvPicPr>
          <p:cNvPr id="10" name="Рисунок 9" descr="ya-tehnologii-kotorie-mogut-perevernut-sistemu-obrazovaniya-13655007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89040"/>
            <a:ext cx="3112785" cy="20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5549170"/>
              </p:ext>
            </p:extLst>
          </p:nvPr>
        </p:nvGraphicFramePr>
        <p:xfrm>
          <a:off x="107504" y="1834493"/>
          <a:ext cx="6072336" cy="404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 descr="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30" y="263474"/>
            <a:ext cx="3123482" cy="20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51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ШКОЛЬНЫЕ КОРИДОРЫ</a:t>
            </a:r>
          </a:p>
        </p:txBody>
      </p:sp>
      <p:pic>
        <p:nvPicPr>
          <p:cNvPr id="64515" name="Picture 3" descr="D:\profile\Desktop\================\121.png"/>
          <p:cNvPicPr>
            <a:picLocks noChangeAspect="1" noChangeArrowheads="1"/>
          </p:cNvPicPr>
          <p:nvPr/>
        </p:nvPicPr>
        <p:blipFill>
          <a:blip r:embed="rId3"/>
          <a:srcRect t="2592"/>
          <a:stretch>
            <a:fillRect/>
          </a:stretch>
        </p:blipFill>
        <p:spPr bwMode="auto">
          <a:xfrm>
            <a:off x="700088" y="1349375"/>
            <a:ext cx="77057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D:\profile\Desktop\================\2501-kor.jpg"/>
          <p:cNvPicPr>
            <a:picLocks noChangeAspect="1" noChangeArrowheads="1"/>
          </p:cNvPicPr>
          <p:nvPr/>
        </p:nvPicPr>
        <p:blipFill>
          <a:blip r:embed="rId3"/>
          <a:srcRect b="1869"/>
          <a:stretch>
            <a:fillRect/>
          </a:stretch>
        </p:blipFill>
        <p:spPr bwMode="auto">
          <a:xfrm>
            <a:off x="717550" y="905669"/>
            <a:ext cx="77089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4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70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ШКОЛЬНАЯ БИБЛИОТЕКА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зоны для работы и отдыха, читальный зал</a:t>
            </a:r>
          </a:p>
        </p:txBody>
      </p:sp>
      <p:pic>
        <p:nvPicPr>
          <p:cNvPr id="72707" name="Picture 4" descr="D:\profile\Desktop\================\Дизайн-школы-Библиотека (2).jpg"/>
          <p:cNvPicPr>
            <a:picLocks noChangeAspect="1" noChangeArrowheads="1"/>
          </p:cNvPicPr>
          <p:nvPr/>
        </p:nvPicPr>
        <p:blipFill>
          <a:blip r:embed="rId3"/>
          <a:srcRect t="11166"/>
          <a:stretch>
            <a:fillRect/>
          </a:stretch>
        </p:blipFill>
        <p:spPr bwMode="auto">
          <a:xfrm>
            <a:off x="682625" y="1349375"/>
            <a:ext cx="77247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5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65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ШКОЛЬНЫЕ КОРИДОРЫ</a:t>
            </a:r>
          </a:p>
        </p:txBody>
      </p:sp>
      <p:pic>
        <p:nvPicPr>
          <p:cNvPr id="70659" name="Picture 2" descr="D:\profile\Desktop\================\Steps_coridor1.jpg"/>
          <p:cNvPicPr>
            <a:picLocks noChangeAspect="1" noChangeArrowheads="1"/>
          </p:cNvPicPr>
          <p:nvPr/>
        </p:nvPicPr>
        <p:blipFill>
          <a:blip r:embed="rId3"/>
          <a:srcRect l="6650" r="4929"/>
          <a:stretch>
            <a:fillRect/>
          </a:stretch>
        </p:blipFill>
        <p:spPr bwMode="auto">
          <a:xfrm>
            <a:off x="682625" y="1349375"/>
            <a:ext cx="772477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Тематические зоны</a:t>
            </a:r>
            <a:endParaRPr lang="ru-RU" dirty="0"/>
          </a:p>
        </p:txBody>
      </p:sp>
      <p:pic>
        <p:nvPicPr>
          <p:cNvPr id="23" name="Объект 22" descr="https://files2.adme.ru/files/news/part_152/1526015/1076215-27057160-3-0-1497427682-1497427693-800-1-1497427693-650-02079773ba-1497513439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67669"/>
            <a:ext cx="61912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4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ЗДЕСЬ МОЖЕТ БЫТЬ </a:t>
            </a:r>
            <a:endParaRPr lang="ru-RU" altLang="ru-RU" sz="5400" b="1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Новая образовательная  </a:t>
            </a:r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7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ВАШЕЙ ШКОЛЫ</a:t>
            </a:r>
            <a:endParaRPr lang="ru-RU" altLang="ru-RU" sz="7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574675" y="206375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28860" y="214290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57166"/>
            <a:ext cx="657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6563072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kern="0" dirty="0">
                <a:solidFill>
                  <a:srgbClr val="C00000"/>
                </a:solidFill>
                <a:effectLst/>
                <a:latin typeface="Arial"/>
                <a:cs typeface="Arial"/>
                <a:sym typeface="Arial"/>
              </a:rPr>
              <a:t>ОБРАЗОВАТЕЛЬНАЯ СРЕДА: </a:t>
            </a:r>
            <a:br>
              <a:rPr lang="ru-RU" sz="2800" kern="0" dirty="0">
                <a:solidFill>
                  <a:srgbClr val="C00000"/>
                </a:solidFill>
                <a:effectLst/>
                <a:latin typeface="Arial"/>
                <a:cs typeface="Arial"/>
                <a:sym typeface="Arial"/>
              </a:rPr>
            </a:br>
            <a:r>
              <a:rPr lang="ru-RU" sz="2800" kern="0" dirty="0">
                <a:solidFill>
                  <a:srgbClr val="C00000"/>
                </a:solidFill>
                <a:effectLst/>
                <a:latin typeface="Arial"/>
                <a:cs typeface="Arial"/>
                <a:sym typeface="Arial"/>
              </a:rPr>
              <a:t>НОВЫЕ ПРИОРИТЕТЫ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Образовательная среда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endParaRPr lang="ru-RU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Образовательные результаты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6213" lvl="0" indent="-176213">
              <a:spcAft>
                <a:spcPts val="600"/>
              </a:spcAft>
              <a:buClrTx/>
              <a:buSzTx/>
              <a:buFont typeface="Arial" panose="020B0604020202020204" pitchFamily="34" charset="0"/>
              <a:buChar char="─"/>
            </a:pPr>
            <a:r>
              <a:rPr lang="ru-RU" sz="1400" kern="0" dirty="0" err="1" smtClean="0">
                <a:solidFill>
                  <a:srgbClr val="000000"/>
                </a:solidFill>
                <a:latin typeface="Arial"/>
                <a:sym typeface="Arial"/>
              </a:rPr>
              <a:t>ность</a:t>
            </a:r>
            <a:r>
              <a:rPr lang="ru-RU" sz="1400" kern="0" dirty="0">
                <a:solidFill>
                  <a:srgbClr val="000000"/>
                </a:solidFill>
                <a:latin typeface="Arial"/>
                <a:sym typeface="Arial"/>
              </a:rPr>
              <a:t>)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97289" y="2863509"/>
            <a:ext cx="3456384" cy="110427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C00000"/>
                </a:solidFill>
                <a:latin typeface="Arial"/>
                <a:sym typeface="Arial"/>
              </a:rPr>
              <a:t>ПСИХО-ДИДАКТИЧЕСКАЯ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Содержание образования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Формы организации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Программное обеспечение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Технологии и способ</a:t>
            </a:r>
            <a:r>
              <a:rPr lang="ru-RU" sz="1400" kern="0" dirty="0">
                <a:solidFill>
                  <a:srgbClr val="000000"/>
                </a:solidFill>
                <a:latin typeface="Arial"/>
                <a:sym typeface="Arial"/>
              </a:rPr>
              <a:t>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97289" y="1501833"/>
            <a:ext cx="3456384" cy="1245268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Пространственно-архитектурная</a:t>
            </a:r>
          </a:p>
          <a:p>
            <a:pPr marL="1200150" lvl="2" indent="-285750">
              <a:buFontTx/>
              <a:buChar char="-"/>
            </a:pPr>
            <a:r>
              <a:rPr lang="ru-RU" sz="1400" b="1" dirty="0" smtClean="0"/>
              <a:t>Оборудование</a:t>
            </a:r>
            <a:endParaRPr lang="ru-RU" sz="1400" b="1" dirty="0"/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-программное обеспечение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- атрибутика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97288" y="4221088"/>
            <a:ext cx="3456385" cy="108012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ru-RU" sz="1400" b="1" kern="0" dirty="0">
                <a:solidFill>
                  <a:srgbClr val="C00000"/>
                </a:solidFill>
                <a:latin typeface="Arial"/>
                <a:sym typeface="Arial"/>
              </a:rPr>
              <a:t>СОЦИАЛЬНЫЕ: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Отношения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Взаимодействия</a:t>
            </a:r>
          </a:p>
          <a:p>
            <a:pPr marL="176213" lvl="0" indent="-176213">
              <a:buFont typeface="Arial" panose="020B0604020202020204" pitchFamily="34" charset="0"/>
              <a:buChar char="─"/>
            </a:pPr>
            <a:r>
              <a:rPr lang="ru-RU" sz="1400" b="1" kern="0" dirty="0" err="1">
                <a:solidFill>
                  <a:srgbClr val="000000"/>
                </a:solidFill>
                <a:latin typeface="Arial"/>
                <a:sym typeface="Arial"/>
              </a:rPr>
              <a:t>Комуникации</a:t>
            </a:r>
            <a:endParaRPr lang="ru-RU" sz="1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788024" y="1463653"/>
            <a:ext cx="3672408" cy="38375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Новые грамотности (чтения, математическая…)</a:t>
            </a:r>
          </a:p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Критическое мышление;</a:t>
            </a:r>
          </a:p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Квалифицированное пользование IT </a:t>
            </a:r>
            <a:b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и коммуникационными технологиями</a:t>
            </a:r>
          </a:p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Работа в группах (способности </a:t>
            </a:r>
            <a:b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к кооперации </a:t>
            </a:r>
            <a:r>
              <a:rPr lang="ru-RU" sz="1400" b="1" kern="0" dirty="0" smtClean="0">
                <a:solidFill>
                  <a:srgbClr val="000000"/>
                </a:solidFill>
                <a:latin typeface="Arial"/>
                <a:sym typeface="Arial"/>
              </a:rPr>
              <a:t>и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конфликтная компетентность)</a:t>
            </a:r>
          </a:p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sym typeface="Arial"/>
              </a:rPr>
              <a:t>Автономное действие  (</a:t>
            </a:r>
            <a:r>
              <a:rPr lang="ru-RU" sz="1400" b="1" kern="0" dirty="0" err="1" smtClean="0">
                <a:solidFill>
                  <a:srgbClr val="000000"/>
                </a:solidFill>
                <a:latin typeface="Arial"/>
                <a:sym typeface="Arial"/>
              </a:rPr>
              <a:t>инициатива,самостоятельностьответственность</a:t>
            </a:r>
            <a:r>
              <a:rPr lang="ru-RU" sz="1400" b="1" kern="0" dirty="0" smtClean="0">
                <a:solidFill>
                  <a:srgbClr val="000000"/>
                </a:solidFill>
                <a:latin typeface="Arial"/>
                <a:sym typeface="Arial"/>
              </a:rPr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620837" cy="10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575468" y="206375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57298"/>
            <a:ext cx="48577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28860" y="214290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00042"/>
            <a:ext cx="7429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32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73050"/>
            <a:ext cx="64910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ЦИФРОВИЗАЦИЯ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Большой виртуальный мир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190660" y="836712"/>
            <a:ext cx="2576516" cy="3941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sng" dirty="0" smtClean="0"/>
              <a:t> Дошкольное образование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37222" y="1647893"/>
            <a:ext cx="3643322" cy="278921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Ликвидация очередности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ОП «Тропинка»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Успешные практики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Сетевое взаимодействие !!!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Экспертиза ОП</a:t>
            </a:r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860032" y="1647893"/>
            <a:ext cx="3643322" cy="242917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Очередь от 1,5 до 3 лет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Платные услуги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Однообразие программ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Внутренняя оценка качества образования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600308" y="4581128"/>
            <a:ext cx="6055446" cy="13565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dirty="0"/>
              <a:t>формирование содержательно-насыщенной, вариативной образовательной </a:t>
            </a:r>
            <a:r>
              <a:rPr lang="ru-RU" b="1" dirty="0" smtClean="0"/>
              <a:t>среды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/>
              <a:t>развитие познавательно-исследовательской деятельности дошкольников. 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743147" y="5301208"/>
            <a:ext cx="1552361" cy="43204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5058" y="1106842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Образование детей с ОВЗ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14348" y="1752638"/>
            <a:ext cx="3065564" cy="246845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Образовательный узел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ФГОС в 1 классе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Компенсирующая группа д/с №7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Служба ранне</a:t>
            </a:r>
            <a:r>
              <a:rPr lang="ru-RU" dirty="0" smtClean="0"/>
              <a:t>й </a:t>
            </a:r>
            <a:r>
              <a:rPr lang="ru-RU" b="1" dirty="0" smtClean="0"/>
              <a:t>помощи</a:t>
            </a:r>
            <a:endParaRPr lang="ru-RU" b="1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149774" y="1771667"/>
            <a:ext cx="3065564" cy="246845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Инклюзия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Узкие специалисты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Профориентация ранняя</a:t>
            </a:r>
            <a:endParaRPr lang="ru-RU" b="1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928662" y="5229200"/>
            <a:ext cx="1318468" cy="360040"/>
          </a:xfrm>
          <a:prstGeom prst="homePlate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600308" y="4941168"/>
            <a:ext cx="5615030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работа </a:t>
            </a:r>
            <a:r>
              <a:rPr lang="ru-RU" b="1" dirty="0">
                <a:solidFill>
                  <a:schemeClr val="tx1"/>
                </a:solidFill>
              </a:rPr>
              <a:t>по достижению планируемых результатов и система оценки базовых действий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7908" y="590528"/>
            <a:ext cx="576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556" y="274638"/>
            <a:ext cx="678024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Дополнительное образование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27583" y="2000240"/>
            <a:ext cx="3208631" cy="24368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Презентация программ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Специализированные классы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ЦДО – кадровая школа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err="1" smtClean="0"/>
              <a:t>Профпробы</a:t>
            </a:r>
            <a:endParaRPr lang="ru-RU" dirty="0" smtClean="0"/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«Школа-техникум»</a:t>
            </a:r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010922" y="2050420"/>
            <a:ext cx="2808312" cy="222084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/>
              <a:t>Не </a:t>
            </a:r>
            <a:r>
              <a:rPr lang="ru-RU" dirty="0" smtClean="0"/>
              <a:t>реальное образование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Технологическое</a:t>
            </a:r>
          </a:p>
          <a:p>
            <a:pPr algn="ctr"/>
            <a:r>
              <a:rPr lang="ru-RU" dirty="0" smtClean="0"/>
              <a:t>образование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нет лицензии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err="1">
                <a:latin typeface="Times New Roman"/>
                <a:ea typeface="Calibri"/>
              </a:rPr>
              <a:t>JuniorSkills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830271" y="5056918"/>
            <a:ext cx="1231640" cy="43204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задача</a:t>
            </a:r>
            <a:endParaRPr lang="ru-RU" sz="2000" b="1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57508" y="4797152"/>
            <a:ext cx="5330916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400" b="1" dirty="0" smtClean="0"/>
              <a:t>обновление </a:t>
            </a:r>
            <a:r>
              <a:rPr lang="ru-RU" sz="2400" b="1" dirty="0"/>
              <a:t>содержания и технологий дополнительного образован</a:t>
            </a:r>
            <a:r>
              <a:rPr lang="ru-RU" sz="2400" dirty="0"/>
              <a:t>ия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9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6208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714348" y="200024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РАЙОННЫЙ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АВГУСТОВСКИЙ ПЕДАГОГИЧЕСКИЙ СОВЕТ 2017</a:t>
            </a:r>
            <a:endParaRPr lang="ru-RU" altLang="ru-RU" sz="18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85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95508" y="438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00308" y="7429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2752708" y="1295438"/>
            <a:ext cx="3676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V="1">
            <a:off x="2905108" y="144783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785926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05108" y="10477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flipV="1">
            <a:off x="1000100" y="1785926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09908" y="1352528"/>
            <a:ext cx="4862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 flipV="1">
            <a:off x="3286116" y="1571612"/>
            <a:ext cx="244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57508" y="12001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9908" y="1352528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04838"/>
            <a:ext cx="6543692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Работа с высокомотивированными детьми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27584" y="1785926"/>
            <a:ext cx="2880320" cy="22911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Месячник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Всероссийская</a:t>
            </a:r>
          </a:p>
          <a:p>
            <a:pPr algn="ctr"/>
            <a:r>
              <a:rPr lang="ru-RU" dirty="0" smtClean="0"/>
              <a:t>Олимпиада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НПК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«Ученик года»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база «Одаренные дети»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спорт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001697" y="1847948"/>
            <a:ext cx="2880320" cy="22911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Численность призеров меньше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дистанционные школы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Сопровождения нет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Системы работы нет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928662" y="5085184"/>
            <a:ext cx="1339082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Задача</a:t>
            </a:r>
            <a:endParaRPr lang="ru-RU" sz="2000" b="1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752708" y="4581128"/>
            <a:ext cx="5707724" cy="130900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Сконцентрировать внимание на школьном этапе ВОШ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Создание сетевого сообщества учителей, работающих с такими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4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706</TotalTime>
  <Words>518</Words>
  <Application>Microsoft Office PowerPoint</Application>
  <PresentationFormat>Экран (4:3)</PresentationFormat>
  <Paragraphs>212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Тематизм педсоветов</vt:lpstr>
      <vt:lpstr>Сетевые проекты</vt:lpstr>
      <vt:lpstr>       </vt:lpstr>
      <vt:lpstr>ОБРАЗОВАТЕЛЬНАЯ СРЕДА:  НОВЫЕ ПРИОРИТЕТЫ</vt:lpstr>
      <vt:lpstr>Презентация PowerPoint</vt:lpstr>
      <vt:lpstr> Дошкольное образование</vt:lpstr>
      <vt:lpstr>Образование детей с ОВЗ</vt:lpstr>
      <vt:lpstr>Дополнительное образование</vt:lpstr>
      <vt:lpstr>Работа с высокомотивированными детьми</vt:lpstr>
      <vt:lpstr>Воспитательная деятельность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Новая образовательная инфраструктура</vt:lpstr>
      <vt:lpstr>Пространственно-архитектурное решение</vt:lpstr>
      <vt:lpstr>КЛАССНЫЙ КАБИНЕТ</vt:lpstr>
      <vt:lpstr>ОБУЧАЮЩИЕ  ЭЛЕМЕНТЫ ПРОЕКТИРОВАНИЯ</vt:lpstr>
      <vt:lpstr>Тематические зоны</vt:lpstr>
      <vt:lpstr>ШКОЛЬНЫЕ КОРИДОРЫ</vt:lpstr>
      <vt:lpstr>Презентация PowerPoint</vt:lpstr>
      <vt:lpstr>ШКОЛЬНАЯ БИБЛИОТЕКА зоны для работы и отдыха, читальный зал</vt:lpstr>
      <vt:lpstr>ШКОЛЬНЫЕ КОРИДОРЫ</vt:lpstr>
      <vt:lpstr>Тематические зоны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123</cp:lastModifiedBy>
  <cp:revision>100</cp:revision>
  <dcterms:modified xsi:type="dcterms:W3CDTF">2017-08-28T21:06:02Z</dcterms:modified>
</cp:coreProperties>
</file>