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</p:sldMasterIdLst>
  <p:notesMasterIdLst>
    <p:notesMasterId r:id="rId55"/>
  </p:notesMasterIdLst>
  <p:sldIdLst>
    <p:sldId id="312" r:id="rId18"/>
    <p:sldId id="298" r:id="rId19"/>
    <p:sldId id="300" r:id="rId20"/>
    <p:sldId id="301" r:id="rId21"/>
    <p:sldId id="302" r:id="rId22"/>
    <p:sldId id="303" r:id="rId23"/>
    <p:sldId id="304" r:id="rId24"/>
    <p:sldId id="306" r:id="rId25"/>
    <p:sldId id="305" r:id="rId26"/>
    <p:sldId id="258" r:id="rId27"/>
    <p:sldId id="259" r:id="rId28"/>
    <p:sldId id="260" r:id="rId29"/>
    <p:sldId id="261" r:id="rId30"/>
    <p:sldId id="262" r:id="rId31"/>
    <p:sldId id="307" r:id="rId32"/>
    <p:sldId id="263" r:id="rId33"/>
    <p:sldId id="264" r:id="rId34"/>
    <p:sldId id="265" r:id="rId35"/>
    <p:sldId id="266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308" r:id="rId46"/>
    <p:sldId id="285" r:id="rId47"/>
    <p:sldId id="286" r:id="rId48"/>
    <p:sldId id="287" r:id="rId49"/>
    <p:sldId id="294" r:id="rId50"/>
    <p:sldId id="295" r:id="rId51"/>
    <p:sldId id="309" r:id="rId52"/>
    <p:sldId id="311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5pPr>
    <a:lvl6pPr marL="2286000" algn="l" defTabSz="914400" rtl="0" eaLnBrk="1" latinLnBrk="0" hangingPunct="1"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6pPr>
    <a:lvl7pPr marL="2743200" algn="l" defTabSz="914400" rtl="0" eaLnBrk="1" latinLnBrk="0" hangingPunct="1"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7pPr>
    <a:lvl8pPr marL="3200400" algn="l" defTabSz="914400" rtl="0" eaLnBrk="1" latinLnBrk="0" hangingPunct="1"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8pPr>
    <a:lvl9pPr marL="3657600" algn="l" defTabSz="914400" rtl="0" eaLnBrk="1" latinLnBrk="0" hangingPunct="1">
      <a:defRPr sz="1200" kern="1200">
        <a:solidFill>
          <a:srgbClr val="4A7594"/>
        </a:solidFill>
        <a:latin typeface="Helvetica Neue Bold Condensed" charset="0"/>
        <a:ea typeface="+mn-ea"/>
        <a:cs typeface="ヒラギノ角ゴ ProN W6" charset="0"/>
        <a:sym typeface="Helvetica Neue Bold Condense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46ED5D9F-A930-4511-A3E6-5AA2739C72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3997456-BE2E-4D9E-9DD0-98E1533392E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Bold Condense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Bold Condense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Bold Condense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Bold Condense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Bold Condense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A1A50C04-ABAA-4578-9D94-7B2B2632AB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93D4548-5447-4759-8001-1F17ED2FBB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750" eaLnBrk="1" hangingPunct="1"/>
            <a:r>
              <a:rPr lang="en-US" altLang="ru-RU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В основе этой модели – культурно-историческая теория Л.С. Выготского, а также работы его учеников и последователей – представителей деятельностного подхода. В рамках этой  модели на протяжении  последних  лет и ведется разработка отечественного  инструмента </a:t>
            </a:r>
            <a:r>
              <a:rPr lang="en-US" altLang="ru-RU" b="1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SAM </a:t>
            </a:r>
            <a:r>
              <a:rPr lang="en-US" altLang="ru-RU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(School Achievements Monitoring).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A648A42E-FE00-4B75-9C00-251C9CE663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EC83AC5-D1F3-429C-B484-3700BA3A50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225425" eaLnBrk="1" hangingPunct="1">
              <a:buFontTx/>
              <a:buAutoNum type="arabicPeriod"/>
            </a:pPr>
            <a:r>
              <a:rPr lang="en-US" altLang="ru-RU">
                <a:solidFill>
                  <a:srgbClr val="000000"/>
                </a:solidFill>
                <a:latin typeface="Lucida Grande" charset="0"/>
                <a:cs typeface="Lucida Grande" charset="0"/>
                <a:sym typeface="Lucida Grande" charset="0"/>
              </a:rPr>
              <a:t>Прояснить термин – присвоение предметных содержания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532849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193858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2168060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850714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256909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6600" y="1943100"/>
            <a:ext cx="37655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550" y="1943100"/>
            <a:ext cx="37655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789355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408684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194220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48104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258099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436048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45660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168275"/>
            <a:ext cx="1920875" cy="584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6600" y="168275"/>
            <a:ext cx="5610225" cy="584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94694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127000"/>
            <a:ext cx="1920875" cy="6731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6600" y="127000"/>
            <a:ext cx="5610225" cy="6731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851528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64073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259055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591792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6600" y="1900238"/>
            <a:ext cx="17970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86050" y="1900238"/>
            <a:ext cx="17970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513084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409692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886164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88816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367815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82993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0046543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69355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168275"/>
            <a:ext cx="1920875" cy="584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6600" y="168275"/>
            <a:ext cx="5610225" cy="584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782313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7356578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23711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913863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80687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59964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866828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8685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45894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073513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058837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182472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628922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720429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6736165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604836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60900" y="1900238"/>
            <a:ext cx="17970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10350" y="1900238"/>
            <a:ext cx="17970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889205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816766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546003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405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260133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104899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64713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183967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168275"/>
            <a:ext cx="1920875" cy="584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6600" y="168275"/>
            <a:ext cx="5610225" cy="584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040168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3970268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245035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713182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6600" y="3429000"/>
            <a:ext cx="1797050" cy="200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86050" y="3429000"/>
            <a:ext cx="1797050" cy="200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640959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11918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41602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6600" y="1054100"/>
            <a:ext cx="3765550" cy="580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550" y="1054100"/>
            <a:ext cx="3765550" cy="580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349060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63944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465136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459296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906948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546475" y="1422400"/>
            <a:ext cx="936625" cy="4013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6600" y="1422400"/>
            <a:ext cx="2657475" cy="4013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746204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866004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133450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820839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33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95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11935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7957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931443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095107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4165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3941512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908631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622598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4991100"/>
            <a:ext cx="1905000" cy="1231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3300" y="4991100"/>
            <a:ext cx="5562600" cy="1231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268260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6758753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543341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081622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33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9500" y="5702300"/>
            <a:ext cx="3733800" cy="52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6893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1124890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639350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953066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40797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004272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038390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9480442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8300" y="4991100"/>
            <a:ext cx="1905000" cy="1231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3300" y="4991100"/>
            <a:ext cx="5562600" cy="1231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784223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9217588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555648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7706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7759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980763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139259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0396300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64037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668091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729695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729563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6615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87885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58464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47169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78256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9225" y="168275"/>
            <a:ext cx="1920875" cy="6689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6600" y="168275"/>
            <a:ext cx="5610225" cy="6689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15318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64683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29363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470382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04891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72059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83185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0783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261453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27566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12769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66184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38876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309521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16747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377031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30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223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33493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16873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6600" y="1900238"/>
            <a:ext cx="17970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86050" y="1900238"/>
            <a:ext cx="179705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67397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0127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690908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01917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27859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76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76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61235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0763773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910922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486625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6350000"/>
            <a:ext cx="37338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52900" y="6350000"/>
            <a:ext cx="37338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269630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87407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88039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854184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64118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643863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 Bold Condensed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862463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414680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81700" y="5892800"/>
            <a:ext cx="1905000" cy="965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5892800"/>
            <a:ext cx="5562600" cy="965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97124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880224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795180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7002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967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599177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657517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86024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2447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664799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128732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54491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467634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101161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525772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54028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62531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404836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470701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83596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7372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72177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320479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997101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669427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517966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091225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713427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893244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54137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839306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509489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20716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513827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193615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605249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59839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64707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625693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242372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481978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6600" y="1041400"/>
            <a:ext cx="37655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550" y="1041400"/>
            <a:ext cx="376555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946296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127354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16628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6294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766263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710826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673039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5466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546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69012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3ED9354-ACF4-4860-B56C-C832BBFD161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168275"/>
            <a:ext cx="76835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D3AD8B0-34DD-4D47-9E38-2CAF0A525C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36600" y="1900238"/>
            <a:ext cx="37465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" charset="0"/>
              </a:rPr>
              <a:t>Second level</a:t>
            </a:r>
          </a:p>
          <a:p>
            <a:pPr lvl="2"/>
            <a:r>
              <a:rPr lang="en-US" altLang="ru-RU">
                <a:sym typeface="Helvetica Neue" charset="0"/>
              </a:rPr>
              <a:t>Third level</a:t>
            </a:r>
          </a:p>
          <a:p>
            <a:pPr lvl="3"/>
            <a:r>
              <a:rPr lang="en-US" altLang="ru-RU">
                <a:sym typeface="Helvetica Neue" charset="0"/>
              </a:rPr>
              <a:t>Fourth level</a:t>
            </a:r>
          </a:p>
          <a:p>
            <a:pPr lvl="4"/>
            <a:r>
              <a:rPr lang="en-US" altLang="ru-RU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590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0477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504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962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584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965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346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727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1844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6416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0988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5560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4F87054-0ED9-4B29-9DC7-DEB71E27F62F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67408FA-5ED9-4D79-8458-30C3DD71FBB8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127000"/>
            <a:ext cx="7683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298BB90-43AA-43C2-89E3-4D04B62D49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36600" y="1943100"/>
            <a:ext cx="76835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" charset="0"/>
              </a:rPr>
              <a:t>Second level</a:t>
            </a:r>
          </a:p>
          <a:p>
            <a:pPr lvl="2"/>
            <a:r>
              <a:rPr lang="en-US" altLang="ru-RU">
                <a:sym typeface="Helvetica Neue" charset="0"/>
              </a:rPr>
              <a:t>Third level</a:t>
            </a:r>
          </a:p>
          <a:p>
            <a:pPr lvl="3"/>
            <a:r>
              <a:rPr lang="en-US" altLang="ru-RU">
                <a:sym typeface="Helvetica Neue" charset="0"/>
              </a:rPr>
              <a:t>Fourth level</a:t>
            </a:r>
          </a:p>
          <a:p>
            <a:pPr lvl="4"/>
            <a:r>
              <a:rPr lang="en-US" altLang="ru-RU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590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0477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504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962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584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965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346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727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1844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6416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0988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5560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9E63AC2-2ACC-4B34-8B9C-41EDD827BBD5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7772161-C3A5-4927-A950-C7A9545DB47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168275"/>
            <a:ext cx="76835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C4533A7-5BA0-48BF-9AEF-C750177C74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36600" y="1900238"/>
            <a:ext cx="37465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" charset="0"/>
              </a:rPr>
              <a:t>Second level</a:t>
            </a:r>
          </a:p>
          <a:p>
            <a:pPr lvl="2"/>
            <a:r>
              <a:rPr lang="en-US" altLang="ru-RU">
                <a:sym typeface="Helvetica Neue" charset="0"/>
              </a:rPr>
              <a:t>Third level</a:t>
            </a:r>
          </a:p>
          <a:p>
            <a:pPr lvl="3"/>
            <a:r>
              <a:rPr lang="en-US" altLang="ru-RU">
                <a:sym typeface="Helvetica Neue" charset="0"/>
              </a:rPr>
              <a:t>Fourth level</a:t>
            </a:r>
          </a:p>
          <a:p>
            <a:pPr lvl="4"/>
            <a:r>
              <a:rPr lang="en-US" altLang="ru-RU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590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0477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504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962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584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965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346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727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1844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6416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0988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5560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1C70F19-DBD5-42DC-B855-8F0EA906B942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4339" name="Line 2">
            <a:extLst>
              <a:ext uri="{FF2B5EF4-FFF2-40B4-BE49-F238E27FC236}">
                <a16:creationId xmlns:a16="http://schemas.microsoft.com/office/drawing/2014/main" id="{610AB55B-3644-4A55-B4DD-0A372EF19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880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CB3D960-7145-44CB-A36E-B7EFCB1341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8955858E-8A44-42C4-82D2-0303CD555BE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35A9228E-46BF-4A76-ACC0-D1E01F462AC0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3B30F4B-68D4-41F2-81DE-2A29617C056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168275"/>
            <a:ext cx="76835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3A25994-ED0E-480B-B48C-43249D0425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4660900" y="1900238"/>
            <a:ext cx="37465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" charset="0"/>
              </a:rPr>
              <a:t>Second level</a:t>
            </a:r>
          </a:p>
          <a:p>
            <a:pPr lvl="2"/>
            <a:r>
              <a:rPr lang="en-US" altLang="ru-RU">
                <a:sym typeface="Helvetica Neue" charset="0"/>
              </a:rPr>
              <a:t>Third level</a:t>
            </a:r>
          </a:p>
          <a:p>
            <a:pPr lvl="3"/>
            <a:r>
              <a:rPr lang="en-US" altLang="ru-RU">
                <a:sym typeface="Helvetica Neue" charset="0"/>
              </a:rPr>
              <a:t>Fourth level</a:t>
            </a:r>
          </a:p>
          <a:p>
            <a:pPr lvl="4"/>
            <a:r>
              <a:rPr lang="en-US" altLang="ru-RU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590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0477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504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962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584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965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346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727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1844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6416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0988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5560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70B0D24-900F-47A9-946F-8AB1EC2B9F58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1BEB82C-9361-4B4D-98DE-52F7BB8F8A7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1422400"/>
            <a:ext cx="3746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2D93F1A-2CE0-4201-AF46-78BECEA0CB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36600" y="3429000"/>
            <a:ext cx="37465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»"/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ADCE0362-CDBC-484E-9716-9E2A7B5727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03300" y="5702300"/>
            <a:ext cx="7620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0386594-F14C-4377-8246-298C9A26A02F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7412" name="Line 3">
            <a:extLst>
              <a:ext uri="{FF2B5EF4-FFF2-40B4-BE49-F238E27FC236}">
                <a16:creationId xmlns:a16="http://schemas.microsoft.com/office/drawing/2014/main" id="{2596B54F-4C69-4BD1-A36D-F22F2233E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6261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7413" name="Line 4">
            <a:extLst>
              <a:ext uri="{FF2B5EF4-FFF2-40B4-BE49-F238E27FC236}">
                <a16:creationId xmlns:a16="http://schemas.microsoft.com/office/drawing/2014/main" id="{C9F23B79-F6FC-4645-ABA7-210BEE64F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6261100"/>
            <a:ext cx="1588" cy="419100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7414" name="Line 5">
            <a:extLst>
              <a:ext uri="{FF2B5EF4-FFF2-40B4-BE49-F238E27FC236}">
                <a16:creationId xmlns:a16="http://schemas.microsoft.com/office/drawing/2014/main" id="{2C556233-79CB-43EE-8F1C-E3D99924B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0546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1736309F-65BD-4A4B-90C5-96D49BEE2E1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003300" y="4991100"/>
            <a:ext cx="762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ED49D30-0621-48FF-9C99-5EAF15BE9E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003300" y="5702300"/>
            <a:ext cx="7620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D171793-8931-408D-8A9C-6C0829F09910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6DB54BDD-2AF6-48D8-A717-0484B95E0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6261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C1EE464E-5349-4B21-894C-986264F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6261100"/>
            <a:ext cx="1588" cy="419100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38" name="Line 5">
            <a:extLst>
              <a:ext uri="{FF2B5EF4-FFF2-40B4-BE49-F238E27FC236}">
                <a16:creationId xmlns:a16="http://schemas.microsoft.com/office/drawing/2014/main" id="{AC7E25AE-DFA1-49A0-8F2C-3EFC41F8D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0546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0BA75E96-5847-44E1-B5AB-DB227FFE4A4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003300" y="4991100"/>
            <a:ext cx="7620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D5D4D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7311F8D3-CD79-4DAD-AFEA-80E2ECA1D6F9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9459" name="Line 2">
            <a:extLst>
              <a:ext uri="{FF2B5EF4-FFF2-40B4-BE49-F238E27FC236}">
                <a16:creationId xmlns:a16="http://schemas.microsoft.com/office/drawing/2014/main" id="{EC05795C-DE83-48DE-9819-EC474D190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880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82E0531-DE84-4568-ACA0-8394F90D45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1AA54D77-B6EA-4957-A9B8-28B12CD28D4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2DA0EFE8-904A-432D-8437-03E1738BB1B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168275"/>
            <a:ext cx="76835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5C61551-62BE-421D-9464-ED81E55262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36600" y="1054100"/>
            <a:ext cx="76835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" charset="0"/>
              </a:rPr>
              <a:t>Second level</a:t>
            </a:r>
          </a:p>
          <a:p>
            <a:pPr lvl="2"/>
            <a:r>
              <a:rPr lang="en-US" altLang="ru-RU">
                <a:sym typeface="Helvetica Neue" charset="0"/>
              </a:rPr>
              <a:t>Third level</a:t>
            </a:r>
          </a:p>
          <a:p>
            <a:pPr lvl="3"/>
            <a:r>
              <a:rPr lang="en-US" altLang="ru-RU">
                <a:sym typeface="Helvetica Neue" charset="0"/>
              </a:rPr>
              <a:t>Fourth level</a:t>
            </a:r>
          </a:p>
          <a:p>
            <a:pPr lvl="4"/>
            <a:r>
              <a:rPr lang="en-US" altLang="ru-RU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590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0477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504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962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556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584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965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346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727200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1844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6416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0988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556000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637B3588-37F9-452D-9410-8640E8FBEF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D935C78-36C6-4199-94FC-134A8915C5B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96BB1E92-C2A8-4760-A742-F36B06ED64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266700" y="6350000"/>
            <a:ext cx="762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C0E3C46-7850-440A-87E6-917675C6F46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4690128C-2661-419E-B331-F28E81087E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266700" y="6350000"/>
            <a:ext cx="7620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 Bold Condensed" charset="0"/>
              </a:rPr>
              <a:t>Second level</a:t>
            </a:r>
          </a:p>
          <a:p>
            <a:pPr lvl="2"/>
            <a:r>
              <a:rPr lang="en-US" altLang="ru-RU">
                <a:sym typeface="Helvetica Neue Bold Condensed" charset="0"/>
              </a:rPr>
              <a:t>Third level</a:t>
            </a:r>
          </a:p>
          <a:p>
            <a:pPr lvl="3"/>
            <a:r>
              <a:rPr lang="en-US" altLang="ru-RU">
                <a:sym typeface="Helvetica Neue Bold Condensed" charset="0"/>
              </a:rPr>
              <a:t>Fourth level</a:t>
            </a:r>
          </a:p>
          <a:p>
            <a:pPr lvl="4"/>
            <a:r>
              <a:rPr lang="en-US" altLang="ru-RU">
                <a:sym typeface="Helvetica Neue Bold Condensed" charset="0"/>
              </a:rPr>
              <a:t>Fifth level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8490E86-0A4A-4CB7-AD20-A83F04E7730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266700" y="5892800"/>
            <a:ext cx="7620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Bold Condense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rgbClr val="5483A6"/>
          </a:solidFill>
          <a:latin typeface="+mn-lt"/>
          <a:ea typeface="+mn-ea"/>
          <a:cs typeface="+mn-cs"/>
          <a:sym typeface="Helvetica Neue Bold Condensed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EF68FDB6-562B-41D5-9250-C6D7DF9E7D38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620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3192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764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2336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74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55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36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617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998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4558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9130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3702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8274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6BEBC464-5A35-477A-A307-2E77B108D164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595070F-B897-4C64-BBCF-9B30D3B19582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177800"/>
            <a:ext cx="768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590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0477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504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962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74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55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36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617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998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4558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9130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3702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8274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A00CA863-1EDB-4C23-A3D6-C9079F83BD16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AC936E5-A8A5-46B4-A55E-A70FF1A40C3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736600" y="2578100"/>
            <a:ext cx="768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133350" indent="-133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5905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0477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5049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96215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74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855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1236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617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998663" indent="-355600" algn="l" rtl="0" eaLnBrk="0" fontAlgn="base" hangingPunct="0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4558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9130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3702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827463" indent="-355600" algn="l" rtl="0" fontAlgn="base">
        <a:spcBef>
          <a:spcPts val="23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659B4F03-E700-4498-AC02-D855DD36B84B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0BA5E8D-476C-4A5C-B7A3-8BE3C60C05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36600" y="1041400"/>
            <a:ext cx="76835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ru-RU">
                <a:sym typeface="Helvetica Neue" charset="0"/>
              </a:rPr>
              <a:t>Second level</a:t>
            </a:r>
          </a:p>
          <a:p>
            <a:pPr lvl="2"/>
            <a:r>
              <a:rPr lang="en-US" altLang="ru-RU">
                <a:sym typeface="Helvetica Neue" charset="0"/>
              </a:rPr>
              <a:t>Third level</a:t>
            </a:r>
          </a:p>
          <a:p>
            <a:pPr lvl="3"/>
            <a:r>
              <a:rPr lang="en-US" altLang="ru-RU">
                <a:sym typeface="Helvetica Neue" charset="0"/>
              </a:rPr>
              <a:t>Fourth level</a:t>
            </a:r>
          </a:p>
          <a:p>
            <a:pPr lvl="4"/>
            <a:r>
              <a:rPr lang="en-US" altLang="ru-RU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marL="404813" indent="-4048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8620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13192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7764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2233613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55600" indent="-355600" algn="l" rtl="0" eaLnBrk="0" fontAlgn="base" hangingPunct="0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1pPr>
      <a:lvl2pPr marL="584200" indent="-355600" algn="l" rtl="0" eaLnBrk="0" fontAlgn="base" hangingPunct="0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2pPr>
      <a:lvl3pPr marL="965200" indent="-355600" algn="l" rtl="0" eaLnBrk="0" fontAlgn="base" hangingPunct="0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3pPr>
      <a:lvl4pPr marL="1346200" indent="-355600" algn="l" rtl="0" eaLnBrk="0" fontAlgn="base" hangingPunct="0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4pPr>
      <a:lvl5pPr marL="1727200" indent="-355600" algn="l" rtl="0" eaLnBrk="0" fontAlgn="base" hangingPunct="0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5pPr>
      <a:lvl6pPr marL="2184400" indent="-355600" algn="l" rtl="0" fontAlgn="base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6pPr>
      <a:lvl7pPr marL="2641600" indent="-355600" algn="l" rtl="0" fontAlgn="base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7pPr>
      <a:lvl8pPr marL="3098800" indent="-355600" algn="l" rtl="0" fontAlgn="base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8pPr>
      <a:lvl9pPr marL="3556000" indent="-355600" algn="l" rtl="0" fontAlgn="base">
        <a:spcBef>
          <a:spcPts val="3400"/>
        </a:spcBef>
        <a:spcAft>
          <a:spcPct val="0"/>
        </a:spcAft>
        <a:buClr>
          <a:srgbClr val="646461"/>
        </a:buClr>
        <a:buSzPct val="75000"/>
        <a:buFont typeface="Helvetica Neue" charset="0"/>
        <a:buChar char="•"/>
        <a:defRPr sz="2400">
          <a:solidFill>
            <a:srgbClr val="64646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>
            <a:extLst>
              <a:ext uri="{FF2B5EF4-FFF2-40B4-BE49-F238E27FC236}">
                <a16:creationId xmlns:a16="http://schemas.microsoft.com/office/drawing/2014/main" id="{78731506-99E9-4EDB-A9A9-3349DE86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43000"/>
            <a:ext cx="7835900" cy="4867275"/>
          </a:xfrm>
        </p:spPr>
        <p:txBody>
          <a:bodyPr/>
          <a:lstStyle/>
          <a:p>
            <a:r>
              <a:rPr lang="ru-RU" altLang="ru-RU" sz="4000" b="1">
                <a:solidFill>
                  <a:srgbClr val="DD2067"/>
                </a:solidFill>
                <a:cs typeface="Helvetica Neue" charset="0"/>
              </a:rPr>
              <a:t>Концепция</a:t>
            </a:r>
            <a:r>
              <a:rPr lang="en-US" altLang="ru-RU" sz="4000" b="1">
                <a:solidFill>
                  <a:srgbClr val="DD2067"/>
                </a:solidFill>
                <a:cs typeface="Helvetica Neue" charset="0"/>
              </a:rPr>
              <a:t> </a:t>
            </a:r>
            <a:br>
              <a:rPr lang="en-US" altLang="ru-RU" sz="2800" b="1">
                <a:solidFill>
                  <a:srgbClr val="DD2067"/>
                </a:solidFill>
              </a:rPr>
            </a:br>
            <a:r>
              <a:rPr lang="en-US" altLang="ru-RU" sz="2800" b="1">
                <a:solidFill>
                  <a:srgbClr val="DD2067"/>
                </a:solidFill>
                <a:cs typeface="Helvetica Neue" charset="0"/>
              </a:rPr>
              <a:t>оцен</a:t>
            </a:r>
            <a:r>
              <a:rPr lang="ru-RU" altLang="ru-RU" sz="2800" b="1">
                <a:solidFill>
                  <a:srgbClr val="DD2067"/>
                </a:solidFill>
                <a:cs typeface="Helvetica Neue" charset="0"/>
              </a:rPr>
              <a:t>ки качества основного общего образования: </a:t>
            </a:r>
            <a:br>
              <a:rPr lang="ru-RU" altLang="ru-RU" sz="2800" b="1">
                <a:solidFill>
                  <a:srgbClr val="DD2067"/>
                </a:solidFill>
                <a:cs typeface="Helvetica Neue" charset="0"/>
              </a:rPr>
            </a:br>
            <a:r>
              <a:rPr lang="ru-RU" altLang="ru-RU" b="1">
                <a:solidFill>
                  <a:srgbClr val="DD2067"/>
                </a:solidFill>
                <a:cs typeface="Helvetica Neue" charset="0"/>
              </a:rPr>
              <a:t>предметные, метапредметные, личностные результаты</a:t>
            </a:r>
            <a:br>
              <a:rPr lang="ru-RU" altLang="ru-RU" b="1">
                <a:solidFill>
                  <a:srgbClr val="DD2067"/>
                </a:solidFill>
                <a:cs typeface="Helvetica Neue" charset="0"/>
              </a:rPr>
            </a:br>
            <a:br>
              <a:rPr lang="ru-RU" altLang="ru-RU" b="1">
                <a:solidFill>
                  <a:srgbClr val="DD2067"/>
                </a:solidFill>
                <a:cs typeface="Helvetica Neue" charset="0"/>
              </a:rPr>
            </a:br>
            <a:r>
              <a:rPr lang="ru-RU" altLang="ru-RU" b="1">
                <a:solidFill>
                  <a:srgbClr val="DD2067"/>
                </a:solidFill>
                <a:cs typeface="Helvetica Neue" charset="0"/>
              </a:rPr>
              <a:t>Воронцов А.Б., эксперт  ИПОП «Эврика»</a:t>
            </a:r>
            <a:br>
              <a:rPr lang="en-US" altLang="ru-RU" sz="2800" b="1">
                <a:solidFill>
                  <a:srgbClr val="DD2067"/>
                </a:solidFill>
              </a:rPr>
            </a:br>
            <a:endParaRPr lang="ru-RU" alt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CD898D02-4B78-4CA2-8669-4733E1212849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A35B13E-66BE-4F6E-85EC-51BA5E8A862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88900" y="66675"/>
            <a:ext cx="8915400" cy="1052513"/>
          </a:xfrm>
        </p:spPr>
        <p:txBody>
          <a:bodyPr/>
          <a:lstStyle/>
          <a:p>
            <a:pPr marL="285750" indent="0" eaLnBrk="1" hangingPunct="1"/>
            <a:r>
              <a:rPr lang="en-US" altLang="ru-RU" sz="2800" b="1">
                <a:solidFill>
                  <a:srgbClr val="FF0000"/>
                </a:solidFill>
                <a:latin typeface="Helvetica Neue" charset="0"/>
                <a:cs typeface="Helvetica Neue" charset="0"/>
                <a:sym typeface="Helvetica Neue" charset="0"/>
              </a:rPr>
              <a:t>Современные образовательные результаты</a:t>
            </a:r>
            <a:endParaRPr lang="en-US" altLang="ru-RU" sz="2800" b="1">
              <a:solidFill>
                <a:srgbClr val="FF0000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B56DEFE-41D3-4581-8C03-F0FB9E3C17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23850" y="1119188"/>
            <a:ext cx="8424863" cy="5643562"/>
          </a:xfrm>
        </p:spPr>
        <p:txBody>
          <a:bodyPr/>
          <a:lstStyle/>
          <a:p>
            <a:pPr marL="382588" indent="-342900" algn="just" eaLnBrk="1" hangingPunct="1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ru-RU"/>
              <a:t>ФГОС ОО -  собственно  результаты отсутствуют, сформулированы только </a:t>
            </a:r>
            <a:r>
              <a:rPr lang="en-US" altLang="ru-RU" b="1"/>
              <a:t>требования</a:t>
            </a:r>
            <a:r>
              <a:rPr lang="en-US" altLang="ru-RU"/>
              <a:t> к результатам</a:t>
            </a:r>
          </a:p>
          <a:p>
            <a:pPr marL="382588" indent="-342900" algn="just" eaLnBrk="1" hangingPunct="1">
              <a:lnSpc>
                <a:spcPct val="90000"/>
              </a:lnSpc>
            </a:pPr>
            <a:r>
              <a:rPr lang="en-US" altLang="ru-RU" b="1">
                <a:solidFill>
                  <a:srgbClr val="FF0000"/>
                </a:solidFill>
              </a:rPr>
              <a:t>Ключевая задача</a:t>
            </a:r>
            <a:r>
              <a:rPr lang="en-US" altLang="ru-RU"/>
              <a:t>:  </a:t>
            </a:r>
            <a:r>
              <a:rPr lang="en-US" altLang="ru-RU" b="1"/>
              <a:t>переформатировать</a:t>
            </a:r>
            <a:r>
              <a:rPr lang="en-US" altLang="ru-RU"/>
              <a:t> планируемые результаты так, чтобы, с одной стороны, они стали компактные , с другой стороны,  задать такие уровни освоения учебного материала, которые могли бы фиксировать </a:t>
            </a:r>
            <a:r>
              <a:rPr lang="en-US" altLang="ru-RU" b="1"/>
              <a:t>индивидуальный прогресс</a:t>
            </a:r>
            <a:r>
              <a:rPr lang="en-US" altLang="ru-RU"/>
              <a:t> учащегося</a:t>
            </a:r>
          </a:p>
          <a:p>
            <a:pPr marL="382588" indent="-342900" algn="just" eaLnBrk="1" hangingPunct="1">
              <a:lnSpc>
                <a:spcPct val="90000"/>
              </a:lnSpc>
            </a:pPr>
            <a:r>
              <a:rPr lang="en-US" altLang="ru-RU"/>
              <a:t>Необходима  </a:t>
            </a:r>
            <a:r>
              <a:rPr lang="en-US" altLang="ru-RU" b="1"/>
              <a:t>интегративная</a:t>
            </a:r>
            <a:r>
              <a:rPr lang="en-US" altLang="ru-RU"/>
              <a:t> характеристика образовательных результатов, где  понятийное знание (знание-действие) стала основой, как компетентностей, так и основой их личностного развития с учетом двух этапов возрастного развития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2BD2B09D-3774-4CA4-BFE7-C8AAD12DD643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3886B7F-61F8-4CE2-AF3F-F09486A9706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90500" y="158750"/>
            <a:ext cx="8750300" cy="1370013"/>
          </a:xfrm>
        </p:spPr>
        <p:txBody>
          <a:bodyPr/>
          <a:lstStyle/>
          <a:p>
            <a:pPr marL="285750" indent="0" algn="ctr" eaLnBrk="1" hangingPunct="1"/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Опора на международный </a:t>
            </a:r>
            <a:br>
              <a:rPr lang="en-US" altLang="ru-RU" sz="2800" b="1">
                <a:solidFill>
                  <a:srgbClr val="DD2067"/>
                </a:solidFill>
                <a:latin typeface="Helvetica Neue" charset="0"/>
                <a:sym typeface="Helvetica Neue" charset="0"/>
              </a:rPr>
            </a:br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и отечественный опыт </a:t>
            </a:r>
            <a:br>
              <a:rPr lang="en-US" altLang="ru-RU" sz="2800" b="1">
                <a:solidFill>
                  <a:srgbClr val="DD2067"/>
                </a:solidFill>
                <a:latin typeface="Helvetica Neue" charset="0"/>
                <a:sym typeface="Helvetica Neue" charset="0"/>
              </a:rPr>
            </a:br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в области оценки качества образования</a:t>
            </a:r>
            <a:endParaRPr lang="en-US" altLang="ru-RU" sz="28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F17CBF8-5CE8-4E32-9892-1BDF201CD8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95288" y="1528763"/>
            <a:ext cx="8280400" cy="4840287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Helvetica Neue" charset="0"/>
              <a:buNone/>
            </a:pPr>
            <a:r>
              <a:rPr lang="en-US" altLang="ru-RU"/>
              <a:t>В большинстве национальных стандартах </a:t>
            </a:r>
            <a:r>
              <a:rPr lang="en-US" altLang="ru-RU" b="1">
                <a:solidFill>
                  <a:srgbClr val="0033CC"/>
                </a:solidFill>
              </a:rPr>
              <a:t>надпредметные результаты</a:t>
            </a:r>
            <a:r>
              <a:rPr lang="en-US" altLang="ru-RU">
                <a:solidFill>
                  <a:srgbClr val="0033CC"/>
                </a:solidFill>
              </a:rPr>
              <a:t> </a:t>
            </a:r>
            <a:r>
              <a:rPr lang="en-US" altLang="ru-RU"/>
              <a:t>(компетентности, исследовательские и коммуникативные способности и пр.)   </a:t>
            </a:r>
            <a:r>
              <a:rPr lang="en-US" altLang="ru-RU" b="1">
                <a:solidFill>
                  <a:srgbClr val="0033CC"/>
                </a:solidFill>
              </a:rPr>
              <a:t>конкретизируются через предметные достижения</a:t>
            </a:r>
            <a:r>
              <a:rPr lang="en-US" altLang="ru-RU"/>
              <a:t>, так что успешность освоения предмета оценивается именно по тому, насколько </a:t>
            </a:r>
            <a:r>
              <a:rPr lang="en-US" altLang="ru-RU" b="1">
                <a:solidFill>
                  <a:srgbClr val="0033CC"/>
                </a:solidFill>
              </a:rPr>
              <a:t>на предметном материале школьник может продемонстрировать именно надпредметную оснащенность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883F87D-131C-4140-BDD2-F11D119A4D30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C64ED59-AD95-426D-81EC-2D6667248D0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5900" y="-3175"/>
            <a:ext cx="8661400" cy="1066800"/>
          </a:xfrm>
        </p:spPr>
        <p:txBody>
          <a:bodyPr/>
          <a:lstStyle/>
          <a:p>
            <a:pPr marL="285750" indent="0" eaLnBrk="1" hangingPunct="1"/>
            <a:r>
              <a:rPr lang="en-US" altLang="ru-RU" sz="25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А как у нас? (рекомендации примерной ООП НОО)</a:t>
            </a:r>
            <a:endParaRPr lang="en-US" altLang="ru-RU" sz="25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560069C9-E496-4BEA-AC18-D1F7C09C1B2A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1000125"/>
          <a:ext cx="8643937" cy="5540375"/>
        </p:xfrm>
        <a:graphic>
          <a:graphicData uri="http://schemas.openxmlformats.org/drawingml/2006/table">
            <a:tbl>
              <a:tblPr/>
              <a:tblGrid>
                <a:gridCol w="4286250">
                  <a:extLst>
                    <a:ext uri="{9D8B030D-6E8A-4147-A177-3AD203B41FA5}">
                      <a16:colId xmlns:a16="http://schemas.microsoft.com/office/drawing/2014/main" val="4089588553"/>
                    </a:ext>
                  </a:extLst>
                </a:gridCol>
                <a:gridCol w="4357687">
                  <a:extLst>
                    <a:ext uri="{9D8B030D-6E8A-4147-A177-3AD203B41FA5}">
                      <a16:colId xmlns:a16="http://schemas.microsoft.com/office/drawing/2014/main" val="415995386"/>
                    </a:ext>
                  </a:extLst>
                </a:gridCol>
              </a:tblGrid>
              <a:tr h="481013">
                <a:tc gridSpan="2"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Регулятивные универсальные учебные действия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59244"/>
                  </a:ext>
                </a:extLst>
              </a:tr>
              <a:tr h="1519238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Возможность управления познавательной и учебной деятельностью по средствам постановки целей, планирования, прогнозирования и контроля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«Проба на внимание» (П.Я. Гальперин, С.Л. Кабыльницкая)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8479"/>
                  </a:ext>
                </a:extLst>
              </a:tr>
              <a:tr h="481013">
                <a:tc gridSpan="2"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Познавательные универсальные учебные действия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001652"/>
                  </a:ext>
                </a:extLst>
              </a:tr>
              <a:tr h="14478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Выделение учебной цели, информационный поиск, знаково-символические действия, рефлексия способов и условий действия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Методика «Кодирование» (версия А.Ю. Панасюка)</a:t>
                      </a:r>
                    </a:p>
                    <a:p>
                      <a:pPr marL="396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Диагностика общего приема решения задач (по А.Р. Лурия)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34616"/>
                  </a:ext>
                </a:extLst>
              </a:tr>
              <a:tr h="481013">
                <a:tc gridSpan="2"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Коммуникативные универсальные учебные действия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12858"/>
                  </a:ext>
                </a:extLst>
              </a:tr>
              <a:tr h="11303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Учет позиции собеседника, умение планировать согласованно действия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Методика «Кто прав» (Г.А. Цукерман)</a:t>
                      </a: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«Рукавички» (Г.А. Цукерман)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4273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08FE0D22-BE97-4501-B085-225F505E83DE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4C79DFD-18E4-4481-961F-D85D51031A1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5900" y="76200"/>
            <a:ext cx="8737600" cy="1916113"/>
          </a:xfrm>
        </p:spPr>
        <p:txBody>
          <a:bodyPr/>
          <a:lstStyle/>
          <a:p>
            <a:pPr marL="285750" indent="0" eaLnBrk="1" hangingPunct="1"/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Опора на международный и отечественный опыт в области оценки качества образования</a:t>
            </a:r>
            <a:endParaRPr lang="en-US" altLang="ru-RU" sz="28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4F635C3-1745-4637-BF35-13A11CC90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" y="1992313"/>
            <a:ext cx="8737600" cy="3227387"/>
          </a:xfrm>
        </p:spPr>
        <p:txBody>
          <a:bodyPr/>
          <a:lstStyle/>
          <a:p>
            <a:pPr marL="382588" indent="-342900" algn="ctr" eaLnBrk="1" hangingPunct="1"/>
            <a:r>
              <a:rPr lang="en-US" altLang="ru-RU"/>
              <a:t> </a:t>
            </a:r>
            <a:r>
              <a:rPr lang="en-US" altLang="ru-RU" sz="2800"/>
              <a:t>Описание предметных достижений как правило в национальных стандартах носит        </a:t>
            </a:r>
            <a:r>
              <a:rPr lang="en-US" altLang="ru-RU" sz="2800" b="1">
                <a:solidFill>
                  <a:srgbClr val="0033CC"/>
                </a:solidFill>
              </a:rPr>
              <a:t>уровневый характер</a:t>
            </a:r>
            <a:r>
              <a:rPr lang="en-US" altLang="ru-RU" b="1">
                <a:solidFill>
                  <a:srgbClr val="0033CC"/>
                </a:solidFill>
              </a:rPr>
              <a:t>.</a:t>
            </a:r>
          </a:p>
          <a:p>
            <a:pPr marL="382588" indent="-342900" algn="just" eaLnBrk="1" hangingPunct="1">
              <a:buFont typeface="Helvetica Neue" charset="0"/>
              <a:buNone/>
            </a:pPr>
            <a:endParaRPr lang="en-US" altLang="ru-RU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AACC27B2-C78B-4D19-A6F5-728B8BC15AD5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17133E6-3D8C-4920-B9B5-E5216988885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5900" y="131763"/>
            <a:ext cx="8712200" cy="444500"/>
          </a:xfrm>
        </p:spPr>
        <p:txBody>
          <a:bodyPr/>
          <a:lstStyle/>
          <a:p>
            <a:pPr marL="285750" indent="0" eaLnBrk="1" hangingPunct="1"/>
            <a:r>
              <a:rPr lang="en-US" altLang="ru-RU" sz="25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А как у нас? ( Рекомендации примерной ООП)</a:t>
            </a:r>
            <a:endParaRPr lang="en-US" altLang="ru-RU" sz="25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9E8EB58-EAB0-427E-855C-064614D3BD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23850" y="549275"/>
            <a:ext cx="8496300" cy="6121400"/>
          </a:xfrm>
        </p:spPr>
        <p:txBody>
          <a:bodyPr/>
          <a:lstStyle/>
          <a:p>
            <a:pPr marL="39688" indent="0" eaLnBrk="1" hangingPunct="1">
              <a:lnSpc>
                <a:spcPct val="90000"/>
              </a:lnSpc>
              <a:buFont typeface="Helvetica Neue" charset="0"/>
              <a:buNone/>
            </a:pPr>
            <a:r>
              <a:rPr lang="en-US" altLang="ru-RU" b="1">
                <a:solidFill>
                  <a:srgbClr val="0033CC"/>
                </a:solidFill>
              </a:rPr>
              <a:t>Два уровня </a:t>
            </a:r>
            <a:r>
              <a:rPr lang="en-US" altLang="ru-RU"/>
              <a:t>получения результатов:</a:t>
            </a:r>
          </a:p>
          <a:p>
            <a:pPr marL="39688" indent="0" eaLnBrk="1" hangingPunct="1">
              <a:lnSpc>
                <a:spcPct val="90000"/>
              </a:lnSpc>
              <a:buFont typeface="Helvetica Neue" charset="0"/>
              <a:buNone/>
            </a:pPr>
            <a:r>
              <a:rPr lang="en-US" altLang="ru-RU" sz="2600" b="1"/>
              <a:t>1)</a:t>
            </a:r>
            <a:r>
              <a:rPr lang="en-US" altLang="ru-RU" sz="2600"/>
              <a:t> </a:t>
            </a:r>
            <a:r>
              <a:rPr lang="en-US" altLang="ru-RU" b="1"/>
              <a:t>базовый  уровень </a:t>
            </a:r>
            <a:r>
              <a:rPr lang="en-US" altLang="ru-RU"/>
              <a:t>– </a:t>
            </a:r>
            <a:r>
              <a:rPr lang="en-US" altLang="ru-RU" b="1">
                <a:solidFill>
                  <a:srgbClr val="0033CC"/>
                </a:solidFill>
              </a:rPr>
              <a:t>«выпускник научится» </a:t>
            </a:r>
          </a:p>
          <a:p>
            <a:pPr marL="39688" indent="0" eaLnBrk="1" hangingPunct="1">
              <a:lnSpc>
                <a:spcPct val="90000"/>
              </a:lnSpc>
              <a:buFont typeface="Helvetica Neue" charset="0"/>
              <a:buNone/>
            </a:pPr>
            <a:r>
              <a:rPr lang="en-US" altLang="ru-RU" b="1">
                <a:solidFill>
                  <a:srgbClr val="0033CC"/>
                </a:solidFill>
              </a:rPr>
              <a:t>Задания типа:  </a:t>
            </a:r>
            <a:r>
              <a:rPr lang="en-US" altLang="ru-RU">
                <a:solidFill>
                  <a:srgbClr val="4D4D4D"/>
                </a:solidFill>
              </a:rPr>
              <a:t>«читать, записывать, сравнивать,  упорядочивать числа от нуля до миллиона»</a:t>
            </a:r>
          </a:p>
          <a:p>
            <a:pPr marL="39688" indent="0" eaLnBrk="1" hangingPunct="1">
              <a:lnSpc>
                <a:spcPct val="90000"/>
              </a:lnSpc>
              <a:buFont typeface="Helvetica Neue" charset="0"/>
              <a:buNone/>
            </a:pPr>
            <a:r>
              <a:rPr lang="en-US" altLang="ru-RU" sz="2600" b="1"/>
              <a:t>2)</a:t>
            </a:r>
            <a:r>
              <a:rPr lang="en-US" altLang="ru-RU" sz="2600"/>
              <a:t> </a:t>
            </a:r>
            <a:r>
              <a:rPr lang="en-US" altLang="ru-RU" sz="2600" b="1"/>
              <a:t>углубленный уровень </a:t>
            </a:r>
            <a:r>
              <a:rPr lang="en-US" altLang="ru-RU" sz="2600"/>
              <a:t>– </a:t>
            </a:r>
            <a:r>
              <a:rPr lang="en-US" altLang="ru-RU" sz="2600" b="1">
                <a:solidFill>
                  <a:srgbClr val="0033CC"/>
                </a:solidFill>
              </a:rPr>
              <a:t>«выпускник получит возможность»</a:t>
            </a:r>
          </a:p>
          <a:p>
            <a:pPr marL="39688" indent="0" eaLnBrk="1" hangingPunct="1">
              <a:lnSpc>
                <a:spcPct val="90000"/>
              </a:lnSpc>
              <a:buFont typeface="Helvetica Neue" charset="0"/>
              <a:buNone/>
            </a:pPr>
            <a:r>
              <a:rPr lang="en-US" altLang="ru-RU" b="1">
                <a:solidFill>
                  <a:srgbClr val="0033CC"/>
                </a:solidFill>
              </a:rPr>
              <a:t>Задания типа:  </a:t>
            </a:r>
            <a:r>
              <a:rPr lang="en-US" altLang="ru-RU"/>
              <a:t>«планировать несложные исследования, сравнивать и обобщать информацию, классифицировать числа по одному или несколькими основаниям, объяснять свои действия»</a:t>
            </a:r>
          </a:p>
          <a:p>
            <a:pPr marL="39688" indent="0" algn="just" eaLnBrk="1" hangingPunct="1">
              <a:lnSpc>
                <a:spcPct val="90000"/>
              </a:lnSpc>
              <a:buFont typeface="Helvetica Neue" charset="0"/>
              <a:buNone/>
            </a:pPr>
            <a:r>
              <a:rPr lang="en-US" altLang="ru-RU" sz="2000" b="1">
                <a:solidFill>
                  <a:srgbClr val="DD2067"/>
                </a:solidFill>
              </a:rPr>
              <a:t>«Уровень достижений, соответствующий планируемым результатам этой группы, могут продемонстрировать только отдельные обучающиеся, имеющие более высокий уровень мотивации и способностей».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61D6CBFE-089A-4533-A644-E1E3AD34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68275"/>
            <a:ext cx="8134350" cy="1731963"/>
          </a:xfrm>
        </p:spPr>
        <p:txBody>
          <a:bodyPr/>
          <a:lstStyle/>
          <a:p>
            <a:pPr algn="ctr"/>
            <a:r>
              <a:rPr lang="ru-RU" altLang="ru-RU" sz="3200" b="1">
                <a:solidFill>
                  <a:srgbClr val="FF0000"/>
                </a:solidFill>
              </a:rPr>
              <a:t>Принципы конструирования образовательных результатов</a:t>
            </a:r>
          </a:p>
        </p:txBody>
      </p:sp>
      <p:sp>
        <p:nvSpPr>
          <p:cNvPr id="34819" name="Содержимое 2">
            <a:extLst>
              <a:ext uri="{FF2B5EF4-FFF2-40B4-BE49-F238E27FC236}">
                <a16:creationId xmlns:a16="http://schemas.microsoft.com/office/drawing/2014/main" id="{95F5D7FD-FF5D-49DA-8415-9D3A71F6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00188"/>
            <a:ext cx="8215313" cy="492918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1.Наличие </a:t>
            </a:r>
            <a:r>
              <a:rPr lang="ru-RU" altLang="ru-RU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сквозных универсальных (метапредметных) </a:t>
            </a:r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результатов и конкретизация их в отдельных предметах;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Описание образовательных результатов должно носить </a:t>
            </a:r>
            <a:r>
              <a:rPr lang="ru-RU" altLang="ru-RU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уровневый характер</a:t>
            </a:r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качественные и количественные уровни;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3.Образовательные результаты должны носить </a:t>
            </a:r>
            <a:r>
              <a:rPr lang="ru-RU" altLang="ru-RU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операциональный характер.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4FDCCC7B-8B9E-4386-865D-6FD4132F87A4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EADFD99-5AED-40BD-AE81-A28EEC9942B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66700" y="131763"/>
            <a:ext cx="8661400" cy="812800"/>
          </a:xfrm>
        </p:spPr>
        <p:txBody>
          <a:bodyPr/>
          <a:lstStyle/>
          <a:p>
            <a:pPr marL="285750" indent="0" eaLnBrk="1" hangingPunct="1"/>
            <a:r>
              <a:rPr lang="en-US" altLang="ru-RU" sz="29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Структура образовательных результатов</a:t>
            </a:r>
            <a:endParaRPr lang="en-US" altLang="ru-RU" sz="29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45E91E8-D29E-4D3F-B9FD-F13A1855C4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85750" y="928688"/>
            <a:ext cx="8572500" cy="5929312"/>
          </a:xfrm>
        </p:spPr>
        <p:txBody>
          <a:bodyPr/>
          <a:lstStyle/>
          <a:p>
            <a:pPr marL="382588" indent="-342900" eaLnBrk="1" hangingPunct="1"/>
            <a:r>
              <a:rPr lang="en-US" altLang="ru-RU" b="1">
                <a:latin typeface="Lucida Grande" charset="0"/>
                <a:cs typeface="Lucida Grande" charset="0"/>
                <a:sym typeface="Lucida Grande" charset="0"/>
              </a:rPr>
              <a:t>Блок 1. Метапредметные  результаты</a:t>
            </a:r>
            <a:r>
              <a:rPr lang="en-US" altLang="ru-RU"/>
              <a:t> – образовательные результаты, выходящие за пределы одного  учебного предмета.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86DA21F4-1A2F-46AE-B91D-868CA7EB6C5F}"/>
              </a:ext>
            </a:extLst>
          </p:cNvPr>
          <p:cNvGraphicFramePr>
            <a:graphicFrameLocks noGrp="1"/>
          </p:cNvGraphicFramePr>
          <p:nvPr/>
        </p:nvGraphicFramePr>
        <p:xfrm>
          <a:off x="277813" y="1471613"/>
          <a:ext cx="8643937" cy="4846637"/>
        </p:xfrm>
        <a:graphic>
          <a:graphicData uri="http://schemas.openxmlformats.org/drawingml/2006/table">
            <a:tbl>
              <a:tblPr/>
              <a:tblGrid>
                <a:gridCol w="3071812">
                  <a:extLst>
                    <a:ext uri="{9D8B030D-6E8A-4147-A177-3AD203B41FA5}">
                      <a16:colId xmlns:a16="http://schemas.microsoft.com/office/drawing/2014/main" val="356681260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77885467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685680888"/>
                    </a:ext>
                  </a:extLst>
                </a:gridCol>
              </a:tblGrid>
              <a:tr h="896938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Начальное общее образование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Основное общее образование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Полное общее образование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620047"/>
                  </a:ext>
                </a:extLst>
              </a:tr>
              <a:tr h="10541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умение учиться как способность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учебная грамотность 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образовательная компетентность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61956"/>
                  </a:ext>
                </a:extLst>
              </a:tr>
              <a:tr h="11811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учебное сотрудничество  как способность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коммуникативная грамотность-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коммуникативная  компетентность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40371"/>
                  </a:ext>
                </a:extLst>
              </a:tr>
              <a:tr h="17145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умение работать с информационным текстом как способность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информационная грамотность 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информационная компетентность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501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0655795F-1B62-43C0-82F2-2FD1910E61C0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EE923BE-DB05-4E3F-8167-0D7048B86E7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5900" y="0"/>
            <a:ext cx="8724900" cy="800100"/>
          </a:xfrm>
        </p:spPr>
        <p:txBody>
          <a:bodyPr/>
          <a:lstStyle/>
          <a:p>
            <a:pPr marL="285750" indent="0" eaLnBrk="1" hangingPunct="1"/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Учебная грамотность</a:t>
            </a:r>
            <a:endParaRPr lang="en-US" altLang="ru-RU" sz="28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74D4F96-13ED-410A-A08D-75DD6ADC4A57}"/>
              </a:ext>
            </a:extLst>
          </p:cNvPr>
          <p:cNvSpPr>
            <a:spLocks/>
          </p:cNvSpPr>
          <p:nvPr/>
        </p:nvSpPr>
        <p:spPr bwMode="auto">
          <a:xfrm>
            <a:off x="6553200" y="6443663"/>
            <a:ext cx="2184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rgbClr val="898989"/>
                </a:solidFill>
                <a:cs typeface="Helvetica Neue Bold Condensed" charset="0"/>
              </a:rPr>
              <a:t>8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88A84553-407D-4895-B437-14214116B2FE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642938"/>
          <a:ext cx="8715375" cy="6230937"/>
        </p:xfrm>
        <a:graphic>
          <a:graphicData uri="http://schemas.openxmlformats.org/drawingml/2006/table">
            <a:tbl>
              <a:tblPr/>
              <a:tblGrid>
                <a:gridCol w="2786062">
                  <a:extLst>
                    <a:ext uri="{9D8B030D-6E8A-4147-A177-3AD203B41FA5}">
                      <a16:colId xmlns:a16="http://schemas.microsoft.com/office/drawing/2014/main" val="400802299"/>
                    </a:ext>
                  </a:extLst>
                </a:gridCol>
                <a:gridCol w="5929313">
                  <a:extLst>
                    <a:ext uri="{9D8B030D-6E8A-4147-A177-3AD203B41FA5}">
                      <a16:colId xmlns:a16="http://schemas.microsoft.com/office/drawing/2014/main" val="3950375838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Показатели достижения образовательного результата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Диагностируемые проявления образовательного результата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97065"/>
                  </a:ext>
                </a:extLst>
              </a:tr>
              <a:tr h="2697163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1.1.1. Готовность к постановке новых учебно-познавательных задач и проблем 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обнаружение недостаточности или неясности данных задачи, формулирование запроса на поиск недостающей информации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границы собственного знания/незнания 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фиксация противоречия, вызванного несоответствием усвоенного способ  действия и условий задачи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установление собственных «дефицитов» в предметных способах действия/средствах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отбор заданий для ликвидации «дефицита» и планирование их выполнения, определяя темп и сроки, выбирая уровень сложности заданий (мотивация)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41682"/>
                  </a:ext>
                </a:extLst>
              </a:tr>
              <a:tr h="2608263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1.1.2. Готовность к решению новых учебно-познавательных задач и проблем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направленность действий учащегося в ситуации новой задачи (направленность на систематический или хаотический поиск новых способов действия, на воспроизведение образцов и т.д.)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последовательности действий для решения предметной задачи, осуществление простейшего планирования своей работы 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подготовка материалов, адекватных задаче, и грамотное использование их в решении поставленной задачи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высказывание предположений о неизвестном, предложение способов проверки своих гипотез,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7808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5A9E83A1-8F47-46EB-966D-2387EAD53E83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" name="Group 2">
            <a:extLst>
              <a:ext uri="{FF2B5EF4-FFF2-40B4-BE49-F238E27FC236}">
                <a16:creationId xmlns:a16="http://schemas.microsoft.com/office/drawing/2014/main" id="{4F350F5E-CF95-43B9-921F-FE440B488857}"/>
              </a:ext>
            </a:extLst>
          </p:cNvPr>
          <p:cNvGraphicFramePr>
            <a:graphicFrameLocks noGrp="1"/>
          </p:cNvGraphicFramePr>
          <p:nvPr/>
        </p:nvGraphicFramePr>
        <p:xfrm>
          <a:off x="139700" y="523875"/>
          <a:ext cx="8851900" cy="6343650"/>
        </p:xfrm>
        <a:graphic>
          <a:graphicData uri="http://schemas.openxmlformats.org/drawingml/2006/table">
            <a:tbl>
              <a:tblPr/>
              <a:tblGrid>
                <a:gridCol w="1722438">
                  <a:extLst>
                    <a:ext uri="{9D8B030D-6E8A-4147-A177-3AD203B41FA5}">
                      <a16:colId xmlns:a16="http://schemas.microsoft.com/office/drawing/2014/main" val="2311303227"/>
                    </a:ext>
                  </a:extLst>
                </a:gridCol>
                <a:gridCol w="7129462">
                  <a:extLst>
                    <a:ext uri="{9D8B030D-6E8A-4147-A177-3AD203B41FA5}">
                      <a16:colId xmlns:a16="http://schemas.microsoft.com/office/drawing/2014/main" val="33592206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Показатели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Диагностируемые проявления образовательного результата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14796"/>
                  </a:ext>
                </a:extLst>
              </a:tr>
              <a:tr h="596265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1.1.3. контрольно-оценочная самостоятельность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причин своих и чужих ошибок и подбор из предложенных заданий тех, с помощью которых можно ликвидировать выявленные ошибки;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самооценка и оценка действий другого человека на основе заданных критериев (параметров), формулировка адекватного общего вывода о правильности/ неправильности решения задачи на основании частных критериев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критериев для оценки результатов действия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критичное и содержательное оценивание хода предметной работы и полученного результата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возможных ошибок при выполнении конкретного способа действия и внесение корректив в способ действия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рефлексивный контроль за выбором способа и средства действия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прогностическая оценка (перед решением задачи может оценить свои возможности)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самостоятельное «регулирование» процесса учения без помощи взрослого; обращение для оценки другого только по запросу на внешнюю оценку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самостоятельно обнаруживает ошибки, вызванные несоответствием усвоенного способа действия и условий задачи и вносит коррективы.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принятие для себя решения о готовности действовать в типовых и нестандартных ситуациях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готовности учащегося к предъявлению результатов учения (обучения) другим (учителя, сверстникам и т.д.) 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адекватность свободного выбора продукта, предъявляемого «на оценку» учителю и классу, 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выбор или создание критериев оценивания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оформление достижений и результатов (и не только учебных) учащихся в форме «портфолио» и предъявлять на публичную оценку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2234"/>
                  </a:ext>
                </a:extLst>
              </a:tr>
            </a:tbl>
          </a:graphicData>
        </a:graphic>
      </p:graphicFrame>
      <p:sp>
        <p:nvSpPr>
          <p:cNvPr id="37902" name="Rectangle 19">
            <a:extLst>
              <a:ext uri="{FF2B5EF4-FFF2-40B4-BE49-F238E27FC236}">
                <a16:creationId xmlns:a16="http://schemas.microsoft.com/office/drawing/2014/main" id="{E9C35AF9-CECD-4E6C-AF37-52624483E7BE}"/>
              </a:ext>
            </a:extLst>
          </p:cNvPr>
          <p:cNvSpPr>
            <a:spLocks/>
          </p:cNvSpPr>
          <p:nvPr/>
        </p:nvSpPr>
        <p:spPr bwMode="auto">
          <a:xfrm>
            <a:off x="203200" y="127000"/>
            <a:ext cx="876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Учебная грамотность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FF25AFB7-C963-451C-84EB-502181F1F643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C46A7B7-1BD7-4149-AC01-E466D375D2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04800" y="952500"/>
            <a:ext cx="8661400" cy="5740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 b="1"/>
              <a:t>Группа показателей:  УЧЕБНАЯ ГРАМОТНОСТЬ</a:t>
            </a:r>
          </a:p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 b="1"/>
              <a:t>Показатель: Контрольно-оценочная самостоятельность</a:t>
            </a:r>
          </a:p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 b="1"/>
              <a:t>Индикатор (диагностическое проявление): </a:t>
            </a:r>
            <a:r>
              <a:rPr lang="en-US" altLang="ru-RU" sz="2000"/>
              <a:t>определение критериев для оценки результатов действия</a:t>
            </a:r>
          </a:p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 b="1"/>
              <a:t>Диагностическое задание:</a:t>
            </a:r>
          </a:p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/>
              <a:t>«Предложи критерии, по которым ты, если бы был учителем, оценил выполнение задания своими учениками:</a:t>
            </a:r>
          </a:p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/>
              <a:t>Задание: Определи, какое число больше: 523+276+76   или 81+284+531»</a:t>
            </a:r>
          </a:p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 b="1"/>
              <a:t>Индикатор (диагностическое проявление): </a:t>
            </a:r>
            <a:r>
              <a:rPr lang="en-US" altLang="ru-RU" sz="2000"/>
              <a:t>самооценка и оценка действий другого человека на основе заданных критериев (параметров).</a:t>
            </a:r>
          </a:p>
          <a:p>
            <a:pPr marL="0" indent="0" eaLnBrk="1" hangingPunct="1">
              <a:lnSpc>
                <a:spcPct val="80000"/>
              </a:lnSpc>
              <a:buFont typeface="Helvetica Neue" charset="0"/>
              <a:buNone/>
            </a:pPr>
            <a:r>
              <a:rPr lang="en-US" altLang="ru-RU" sz="2000" b="1"/>
              <a:t>Диагностическое задание: </a:t>
            </a:r>
            <a:r>
              <a:rPr lang="en-US" altLang="ru-RU" sz="2000"/>
              <a:t>Выполни предыдущее задание сам и оцени свое решение по этим критериям.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8F877C0-60EC-4D2A-8711-711048F1AE37}"/>
              </a:ext>
            </a:extLst>
          </p:cNvPr>
          <p:cNvSpPr>
            <a:spLocks/>
          </p:cNvSpPr>
          <p:nvPr/>
        </p:nvSpPr>
        <p:spPr bwMode="auto">
          <a:xfrm>
            <a:off x="190500" y="298450"/>
            <a:ext cx="8826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Пример диагностики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1B5B9F85-D1FB-42D7-8B34-832DEB9F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900238"/>
            <a:ext cx="7764463" cy="4110037"/>
          </a:xfrm>
        </p:spPr>
        <p:txBody>
          <a:bodyPr/>
          <a:lstStyle/>
          <a:p>
            <a:pPr algn="ctr">
              <a:buFont typeface="Helvetica Neue" charset="0"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1 часть </a:t>
            </a:r>
          </a:p>
          <a:p>
            <a:pPr algn="ctr">
              <a:buFont typeface="Helvetica Neue" charset="0"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содержание образования </a:t>
            </a:r>
            <a:r>
              <a:rPr lang="ru-RU" altLang="ru-RU" sz="3600">
                <a:solidFill>
                  <a:srgbClr val="FF0000"/>
                </a:solidFill>
              </a:rPr>
              <a:t>и образовательные  результаты</a:t>
            </a:r>
          </a:p>
          <a:p>
            <a:endParaRPr lang="ru-RU" alt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7009BCD3-9C9B-4612-9FB7-24B9031E3A0C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47CC935-F2A3-491A-A681-B822BAE480D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5900" y="0"/>
            <a:ext cx="8724900" cy="793750"/>
          </a:xfrm>
        </p:spPr>
        <p:txBody>
          <a:bodyPr/>
          <a:lstStyle/>
          <a:p>
            <a:pPr marL="285750" indent="0" eaLnBrk="1" hangingPunct="1"/>
            <a:r>
              <a:rPr lang="en-US" altLang="ru-RU" sz="25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Коммуникативная грамотность</a:t>
            </a:r>
            <a:endParaRPr lang="en-US" altLang="ru-RU" sz="25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4647575B-DD90-46E0-BDD5-4BDA5AB5CD55}"/>
              </a:ext>
            </a:extLst>
          </p:cNvPr>
          <p:cNvGraphicFramePr>
            <a:graphicFrameLocks noGrp="1"/>
          </p:cNvGraphicFramePr>
          <p:nvPr/>
        </p:nvGraphicFramePr>
        <p:xfrm>
          <a:off x="215900" y="660400"/>
          <a:ext cx="8712200" cy="6129338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3023613668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1703470737"/>
                    </a:ext>
                  </a:extLst>
                </a:gridCol>
              </a:tblGrid>
              <a:tr h="7493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Показатели достижения образовательного результата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Диагностируемые проявления образовательного результата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09626"/>
                  </a:ext>
                </a:extLst>
              </a:tr>
              <a:tr h="17272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1.2.1. Готовность действовать совместно с другими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организация работы малой группы методом кооперации (распределение ответственности между всеми членами группы), сборка общего результата из работы отдельных членов малой группы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соблюдение процедуры обсуждения внутри группы, фиксация и обобщение промежуточных результатов работы группы.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умение представить результаты групповой работы, в том числе – подготовить публичное выступление с аудио-видео поддержкой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владение социальными навыками коммуникации и кооперации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955"/>
                  </a:ext>
                </a:extLst>
              </a:tr>
              <a:tr h="1917700">
                <a:tc>
                  <a:txBody>
                    <a:bodyPr/>
                    <a:lstStyle>
                      <a:lvl1pPr marL="68263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tabLst>
                          <a:tab pos="228600" algn="l"/>
                          <a:tab pos="977900" algn="l"/>
                          <a:tab pos="1828800" algn="l"/>
                        </a:tabLst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>
                          <a:tab pos="228600" algn="l"/>
                          <a:tab pos="977900" algn="l"/>
                          <a:tab pos="1828800" algn="l"/>
                        </a:tabLst>
                      </a:pP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>
                          <a:tab pos="228600" algn="l"/>
                          <a:tab pos="977900" algn="l"/>
                          <a:tab pos="1828800" algn="l"/>
                        </a:tabLst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1.2.2.  Понимание точки зрения, отличной от собственной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цели и адресата устной и письменной коммуникации в соответствии с целью своей деятельности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создание устных и письменных текстов, содержащих аргументацию за и против предъявленной для обсуждения позиции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использование в своей речи (устной и письменной) логических и риторических приемов убеждения, приемов обратной связи с аудиторией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гибкое изменение текста коммуникации в зависимости от реакции аудитории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7371"/>
                  </a:ext>
                </a:extLst>
              </a:tr>
              <a:tr h="16002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1.2.3. Готовность к координации разных точек зрения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высказывание мнения (суждения) и запрос мнения партнера в рамках диалога, отношение к мнению партнера, углубление своей аргументации с учетом мнений партнеров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определение областей совпадения и расхождений позиций, выявление сути разногласий, сравнительная оценка предложенных идей относительно цели групповой работы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поиск путей разрешения содержательных конфликтов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6276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BB52D8C4-A244-460E-96B3-9AF86F190FE9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06A7578-F1F7-4BA9-9ED1-88F41588375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03200" y="-77788"/>
            <a:ext cx="8801100" cy="849313"/>
          </a:xfrm>
        </p:spPr>
        <p:txBody>
          <a:bodyPr/>
          <a:lstStyle/>
          <a:p>
            <a:pPr marL="285750" indent="0" eaLnBrk="1" hangingPunct="1"/>
            <a:r>
              <a:rPr lang="en-US" altLang="ru-RU" sz="25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Информационная  грамотность</a:t>
            </a:r>
            <a:endParaRPr lang="en-US" altLang="ru-RU" sz="25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64BD7A7F-383E-4400-BE77-1A1B4E71C848}"/>
              </a:ext>
            </a:extLst>
          </p:cNvPr>
          <p:cNvGraphicFramePr>
            <a:graphicFrameLocks noGrp="1"/>
          </p:cNvGraphicFramePr>
          <p:nvPr/>
        </p:nvGraphicFramePr>
        <p:xfrm>
          <a:off x="176213" y="552450"/>
          <a:ext cx="8786812" cy="6335713"/>
        </p:xfrm>
        <a:graphic>
          <a:graphicData uri="http://schemas.openxmlformats.org/drawingml/2006/table">
            <a:tbl>
              <a:tblPr/>
              <a:tblGrid>
                <a:gridCol w="2109787">
                  <a:extLst>
                    <a:ext uri="{9D8B030D-6E8A-4147-A177-3AD203B41FA5}">
                      <a16:colId xmlns:a16="http://schemas.microsoft.com/office/drawing/2014/main" val="2345104416"/>
                    </a:ext>
                  </a:extLst>
                </a:gridCol>
                <a:gridCol w="6677025">
                  <a:extLst>
                    <a:ext uri="{9D8B030D-6E8A-4147-A177-3AD203B41FA5}">
                      <a16:colId xmlns:a16="http://schemas.microsoft.com/office/drawing/2014/main" val="3132347789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Показатели достижения образовательного результата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Диагностируемые проявления образовательного результата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90982"/>
                  </a:ext>
                </a:extLst>
              </a:tr>
              <a:tr h="213360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1.3.1. Грамотность чтения и письма информационных текстов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воссоздающее понимание реалий (картин жизни), которые описаны в тексте: визуализация, отнесение отдельных единиц информации к реальности (например, отнесение термина к факту), связывание единиц информации в целостную картину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рефлексивное понимание авторской логики (эксплицитной и подразумеваемой), отделение авторского сообщения от иной информации, не содержащейся в тексте и/или противоречащей тексту, критическое отнесение к авторским суждениям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творческое понимание как способность переносить идеи текста на реалии, не описанные в этом тексте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53049"/>
                  </a:ext>
                </a:extLst>
              </a:tr>
              <a:tr h="1617663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1.3.2. Знаково-символическая грамотность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понимание информации, сообщаемой в различных формах – в тексте, графике, таблице, диаграмме, рисунке и т.п. 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создания сообщений с использованием различных форм представления информации (текст, рисунок, схема, анимация, фотография, видео, звук, личная презентация) 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создание текстовых и модельно-графических описаний объектов, явлений, событий, понятий и связей между ними 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137"/>
                  </a:ext>
                </a:extLst>
              </a:tr>
              <a:tr h="1835150">
                <a:tc>
                  <a:txBody>
                    <a:bodyPr/>
                    <a:lstStyle>
                      <a:lvl1pPr marL="39688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" charset="0"/>
                      </a:endParaRPr>
                    </a:p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1.3.3. Решение задач с применением ИКТ технологий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230188" indent="-1905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планирование поиска информации, формулирование поисковых запросов, выбор оптимального способа получения информации 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выделение информации, которая необходима для решения поставленной задачи; отсеивание лишней информации</a:t>
                      </a:r>
                    </a:p>
                    <a:p>
                      <a:pPr marL="230188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Char char="•"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обработка информации: преобразование записи устного сообщения в письменный текст, формулировка выводов из изложенных фактов, резюмирование, комментирование, иллюстрирование, преобразование в наглядную форму</a:t>
                      </a:r>
                    </a:p>
                  </a:txBody>
                  <a:tcPr marL="38100" marR="38100" marT="38100" marB="3810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48915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837DCB7F-DB11-4D4A-AC75-473A64A88C28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41E05EA-B549-46D9-8122-20B5CB07206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2095500"/>
          </a:xfrm>
          <a:ln w="12700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pPr marL="285750" indent="0" eaLnBrk="1" hangingPunct="1"/>
            <a:r>
              <a:rPr lang="en-US" altLang="ru-RU" sz="3300" b="1">
                <a:solidFill>
                  <a:srgbClr val="002D99"/>
                </a:solidFill>
                <a:latin typeface="Helvetica Neue" charset="0"/>
                <a:cs typeface="Helvetica Neue" charset="0"/>
                <a:sym typeface="Helvetica Neue" charset="0"/>
              </a:rPr>
              <a:t>Проектная задача как инструмент оценки коммуникативной и информационной грамотности</a:t>
            </a:r>
            <a:endParaRPr lang="en-US" altLang="ru-RU" sz="3300" b="1">
              <a:solidFill>
                <a:srgbClr val="002D99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82915B8-D7C9-424A-9039-B444B8FA4D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49263" y="2616200"/>
            <a:ext cx="8242300" cy="4241800"/>
          </a:xfrm>
        </p:spPr>
        <p:txBody>
          <a:bodyPr/>
          <a:lstStyle/>
          <a:p>
            <a:pPr marL="0" indent="0" algn="just" eaLnBrk="1" hangingPunct="1">
              <a:buFont typeface="Helvetica Neue" charset="0"/>
              <a:buNone/>
            </a:pPr>
            <a:r>
              <a:rPr lang="en-US" altLang="ru-RU" sz="2700" b="1">
                <a:solidFill>
                  <a:srgbClr val="DD2067"/>
                </a:solidFill>
              </a:rPr>
              <a:t>Проектная задача</a:t>
            </a:r>
            <a:r>
              <a:rPr lang="en-US" altLang="ru-RU" sz="2700" b="1">
                <a:solidFill>
                  <a:srgbClr val="1A1A1A"/>
                </a:solidFill>
              </a:rPr>
              <a:t> </a:t>
            </a:r>
            <a:r>
              <a:rPr lang="en-US" altLang="ru-RU" sz="2700">
                <a:solidFill>
                  <a:srgbClr val="1A1A1A"/>
                </a:solidFill>
              </a:rPr>
              <a:t>-  система или набор заданий, целенаправленно стимулирующих систему детских  действий, направленных на получение еще никогда не существовавшего в практике ребенка результата «продукта»,  в ходе решения которой происходит качественное изменение группы детей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CA0EE0E4-9571-42A6-B4F0-1D3183418B4A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B47A765-7EFE-4DFD-B3D9-3DDB1E9ABA7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31775" y="141288"/>
            <a:ext cx="8686800" cy="1143000"/>
          </a:xfrm>
        </p:spPr>
        <p:txBody>
          <a:bodyPr/>
          <a:lstStyle/>
          <a:p>
            <a:pPr marL="285750" indent="0" algn="ctr" eaLnBrk="1" hangingPunct="1"/>
            <a:r>
              <a:rPr lang="en-US" altLang="ru-RU" sz="3300" b="1">
                <a:solidFill>
                  <a:srgbClr val="DD2067"/>
                </a:solidFill>
                <a:latin typeface="Lucida Grande" charset="0"/>
                <a:cs typeface="Lucida Grande" charset="0"/>
                <a:sym typeface="Lucida Grande" charset="0"/>
              </a:rPr>
              <a:t>Педагогическая технология </a:t>
            </a:r>
            <a:br>
              <a:rPr lang="en-US" altLang="ru-RU" sz="3300" b="1">
                <a:solidFill>
                  <a:srgbClr val="DD2067"/>
                </a:solidFill>
                <a:latin typeface="Lucida Grande" charset="0"/>
                <a:sym typeface="Lucida Grande" charset="0"/>
              </a:rPr>
            </a:br>
            <a:r>
              <a:rPr lang="en-US" altLang="ru-RU" sz="3300" b="1">
                <a:solidFill>
                  <a:srgbClr val="DD2067"/>
                </a:solidFill>
                <a:latin typeface="Lucida Grande" charset="0"/>
                <a:cs typeface="Lucida Grande" charset="0"/>
                <a:sym typeface="Lucida Grande" charset="0"/>
              </a:rPr>
              <a:t>деятельностного подхода</a:t>
            </a:r>
            <a:endParaRPr lang="en-US" altLang="ru-RU" sz="3300" b="1">
              <a:solidFill>
                <a:srgbClr val="DD2067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7A749C2-6772-469B-8C98-5723FFDBC3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55588" y="1108075"/>
            <a:ext cx="8686800" cy="863600"/>
          </a:xfrm>
        </p:spPr>
        <p:txBody>
          <a:bodyPr/>
          <a:lstStyle/>
          <a:p>
            <a:pPr marL="39688" indent="0" algn="ctr" eaLnBrk="1" hangingPunct="1">
              <a:buFont typeface="Helvetica Neue" charset="0"/>
              <a:buNone/>
            </a:pPr>
            <a:r>
              <a:rPr lang="en-US" altLang="ru-RU" sz="2000" b="1">
                <a:solidFill>
                  <a:srgbClr val="1A1A1A"/>
                </a:solidFill>
                <a:latin typeface="Lucida Grande" charset="0"/>
                <a:cs typeface="Lucida Grande" charset="0"/>
                <a:sym typeface="Lucida Grande" charset="0"/>
              </a:rPr>
              <a:t>Технология  решения системы задач (развивающего обучения)</a:t>
            </a:r>
            <a:endParaRPr lang="en-US" altLang="ru-RU" sz="2000" b="1">
              <a:solidFill>
                <a:srgbClr val="1A1A1A"/>
              </a:solidFill>
              <a:latin typeface="Lucida Grande" charset="0"/>
              <a:sym typeface="Lucida Grande" charset="0"/>
            </a:endParaRPr>
          </a:p>
        </p:txBody>
      </p:sp>
      <p:grpSp>
        <p:nvGrpSpPr>
          <p:cNvPr id="43013" name="Group 4">
            <a:extLst>
              <a:ext uri="{FF2B5EF4-FFF2-40B4-BE49-F238E27FC236}">
                <a16:creationId xmlns:a16="http://schemas.microsoft.com/office/drawing/2014/main" id="{404E5630-36A8-499A-A20F-753AB14246BE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2921000"/>
            <a:ext cx="2376488" cy="1016000"/>
            <a:chOff x="0" y="0"/>
            <a:chExt cx="1496" cy="640"/>
          </a:xfrm>
        </p:grpSpPr>
        <p:sp>
          <p:nvSpPr>
            <p:cNvPr id="43045" name="Rectangle 5">
              <a:extLst>
                <a:ext uri="{FF2B5EF4-FFF2-40B4-BE49-F238E27FC236}">
                  <a16:creationId xmlns:a16="http://schemas.microsoft.com/office/drawing/2014/main" id="{C838B2A1-347F-4579-ABF7-3ED384400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96" cy="64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46" name="Rectangle 6">
              <a:extLst>
                <a:ext uri="{FF2B5EF4-FFF2-40B4-BE49-F238E27FC236}">
                  <a16:creationId xmlns:a16="http://schemas.microsoft.com/office/drawing/2014/main" id="{AA4B53FB-6846-41D6-8A17-9C6CE932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184"/>
              <a:ext cx="125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СИСТЕМА  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УЧЕБНЫХ ЗАДАЧ</a:t>
              </a:r>
            </a:p>
          </p:txBody>
        </p:sp>
      </p:grpSp>
      <p:grpSp>
        <p:nvGrpSpPr>
          <p:cNvPr id="43014" name="Group 7">
            <a:extLst>
              <a:ext uri="{FF2B5EF4-FFF2-40B4-BE49-F238E27FC236}">
                <a16:creationId xmlns:a16="http://schemas.microsoft.com/office/drawing/2014/main" id="{A14D4B6C-8DB2-4C58-BC12-44282A52F52F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2921000"/>
            <a:ext cx="2336800" cy="1016000"/>
            <a:chOff x="0" y="0"/>
            <a:chExt cx="1472" cy="640"/>
          </a:xfrm>
        </p:grpSpPr>
        <p:sp>
          <p:nvSpPr>
            <p:cNvPr id="43043" name="Rectangle 8">
              <a:extLst>
                <a:ext uri="{FF2B5EF4-FFF2-40B4-BE49-F238E27FC236}">
                  <a16:creationId xmlns:a16="http://schemas.microsoft.com/office/drawing/2014/main" id="{AD8B901A-A292-4B21-8978-21E3BCC6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72" cy="64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44" name="Rectangle 9">
              <a:extLst>
                <a:ext uri="{FF2B5EF4-FFF2-40B4-BE49-F238E27FC236}">
                  <a16:creationId xmlns:a16="http://schemas.microsoft.com/office/drawing/2014/main" id="{9BEBCE0D-9D5C-43CC-9927-8A8C00C1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116"/>
              <a:ext cx="143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СИСТЕМА 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КОНКРЕТНО-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ПРАКТИЧЕСКИХ ЗАДАЧ</a:t>
              </a:r>
            </a:p>
          </p:txBody>
        </p:sp>
      </p:grpSp>
      <p:grpSp>
        <p:nvGrpSpPr>
          <p:cNvPr id="43015" name="Group 10">
            <a:extLst>
              <a:ext uri="{FF2B5EF4-FFF2-40B4-BE49-F238E27FC236}">
                <a16:creationId xmlns:a16="http://schemas.microsoft.com/office/drawing/2014/main" id="{37441251-B645-433E-8E3C-B9E7CCCB008F}"/>
              </a:ext>
            </a:extLst>
          </p:cNvPr>
          <p:cNvGrpSpPr>
            <a:grpSpLocks/>
          </p:cNvGrpSpPr>
          <p:nvPr/>
        </p:nvGrpSpPr>
        <p:grpSpPr bwMode="auto">
          <a:xfrm>
            <a:off x="6216650" y="2921000"/>
            <a:ext cx="2565400" cy="1016000"/>
            <a:chOff x="0" y="0"/>
            <a:chExt cx="1616" cy="640"/>
          </a:xfrm>
        </p:grpSpPr>
        <p:sp>
          <p:nvSpPr>
            <p:cNvPr id="43041" name="Rectangle 11">
              <a:extLst>
                <a:ext uri="{FF2B5EF4-FFF2-40B4-BE49-F238E27FC236}">
                  <a16:creationId xmlns:a16="http://schemas.microsoft.com/office/drawing/2014/main" id="{C3298CEF-726E-4ECF-8043-DC6567FA8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16" cy="64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42" name="Rectangle 12">
              <a:extLst>
                <a:ext uri="{FF2B5EF4-FFF2-40B4-BE49-F238E27FC236}">
                  <a16:creationId xmlns:a16="http://schemas.microsoft.com/office/drawing/2014/main" id="{C3915E51-0A50-48B7-BA68-D602089E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" y="184"/>
              <a:ext cx="148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СИСТЕМА  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ПРОЕКТНЫХ ЗАДАЧ</a:t>
              </a:r>
            </a:p>
          </p:txBody>
        </p:sp>
      </p:grpSp>
      <p:grpSp>
        <p:nvGrpSpPr>
          <p:cNvPr id="43016" name="Group 13">
            <a:extLst>
              <a:ext uri="{FF2B5EF4-FFF2-40B4-BE49-F238E27FC236}">
                <a16:creationId xmlns:a16="http://schemas.microsoft.com/office/drawing/2014/main" id="{2B82A3BB-1EB3-4FEC-8E93-1D0C956C5AB1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4581525"/>
            <a:ext cx="2484438" cy="1079500"/>
            <a:chOff x="0" y="0"/>
            <a:chExt cx="1565" cy="680"/>
          </a:xfrm>
        </p:grpSpPr>
        <p:sp>
          <p:nvSpPr>
            <p:cNvPr id="43039" name="Rectangle 14">
              <a:extLst>
                <a:ext uri="{FF2B5EF4-FFF2-40B4-BE49-F238E27FC236}">
                  <a16:creationId xmlns:a16="http://schemas.microsoft.com/office/drawing/2014/main" id="{6C11F22C-C266-4AAB-AA1B-AAFD00FF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60" cy="68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40" name="Rectangle 15">
              <a:extLst>
                <a:ext uri="{FF2B5EF4-FFF2-40B4-BE49-F238E27FC236}">
                  <a16:creationId xmlns:a16="http://schemas.microsoft.com/office/drawing/2014/main" id="{D4B6D754-4CF6-4E13-A43F-D7DB322CB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136"/>
              <a:ext cx="153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ОБЩИЕ  СПОСОБЫ РЕШЕНИЯ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БОЛЬШОГО КРУГА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ЧАСТНЫХ ЗАДАЧ</a:t>
              </a:r>
            </a:p>
          </p:txBody>
        </p:sp>
      </p:grpSp>
      <p:sp>
        <p:nvSpPr>
          <p:cNvPr id="43017" name="AutoShape 16">
            <a:extLst>
              <a:ext uri="{FF2B5EF4-FFF2-40B4-BE49-F238E27FC236}">
                <a16:creationId xmlns:a16="http://schemas.microsoft.com/office/drawing/2014/main" id="{11D10753-79E3-47B9-B1EC-B794A0382C59}"/>
              </a:ext>
            </a:extLst>
          </p:cNvPr>
          <p:cNvSpPr>
            <a:spLocks/>
          </p:cNvSpPr>
          <p:nvPr/>
        </p:nvSpPr>
        <p:spPr bwMode="auto">
          <a:xfrm>
            <a:off x="1476375" y="3860800"/>
            <a:ext cx="792163" cy="863600"/>
          </a:xfrm>
          <a:custGeom>
            <a:avLst/>
            <a:gdLst>
              <a:gd name="T0" fmla="*/ 0 w 21600"/>
              <a:gd name="T1" fmla="*/ 1035360390 h 21600"/>
              <a:gd name="T2" fmla="*/ 266364639 w 21600"/>
              <a:gd name="T3" fmla="*/ 1035360390 h 21600"/>
              <a:gd name="T4" fmla="*/ 266364639 w 21600"/>
              <a:gd name="T5" fmla="*/ 0 h 21600"/>
              <a:gd name="T6" fmla="*/ 799092377 w 21600"/>
              <a:gd name="T7" fmla="*/ 0 h 21600"/>
              <a:gd name="T8" fmla="*/ 799092377 w 21600"/>
              <a:gd name="T9" fmla="*/ 1035360390 h 21600"/>
              <a:gd name="T10" fmla="*/ 1065457383 w 21600"/>
              <a:gd name="T11" fmla="*/ 1035360390 h 21600"/>
              <a:gd name="T12" fmla="*/ 532729278 w 21600"/>
              <a:gd name="T13" fmla="*/ 1380480733 h 21600"/>
              <a:gd name="T14" fmla="*/ 0 w 21600"/>
              <a:gd name="T15" fmla="*/ 1035360390 h 21600"/>
              <a:gd name="T16" fmla="*/ 0 w 21600"/>
              <a:gd name="T17" fmla="*/ 103536039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3018" name="Group 17">
            <a:extLst>
              <a:ext uri="{FF2B5EF4-FFF2-40B4-BE49-F238E27FC236}">
                <a16:creationId xmlns:a16="http://schemas.microsoft.com/office/drawing/2014/main" id="{DE9A1A16-CA42-425F-BE5B-87BEF97D5352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4583113"/>
            <a:ext cx="2235200" cy="1003300"/>
            <a:chOff x="0" y="0"/>
            <a:chExt cx="1408" cy="632"/>
          </a:xfrm>
        </p:grpSpPr>
        <p:sp>
          <p:nvSpPr>
            <p:cNvPr id="43037" name="Rectangle 18">
              <a:extLst>
                <a:ext uri="{FF2B5EF4-FFF2-40B4-BE49-F238E27FC236}">
                  <a16:creationId xmlns:a16="http://schemas.microsoft.com/office/drawing/2014/main" id="{759F3EAB-B1C0-4418-B5E9-53CE7B65A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08" cy="63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38" name="Rectangle 19">
              <a:extLst>
                <a:ext uri="{FF2B5EF4-FFF2-40B4-BE49-F238E27FC236}">
                  <a16:creationId xmlns:a16="http://schemas.microsoft.com/office/drawing/2014/main" id="{ABC180C4-5AE7-4F34-82EF-92DB83255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112"/>
              <a:ext cx="131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ОТРАБОТКА ОТДЕЛЬНЫХ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ОПЕРАЦИЙ ВХОДЯЩИЙ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В СПОСОБ</a:t>
              </a:r>
            </a:p>
          </p:txBody>
        </p:sp>
      </p:grpSp>
      <p:sp>
        <p:nvSpPr>
          <p:cNvPr id="43019" name="AutoShape 20">
            <a:extLst>
              <a:ext uri="{FF2B5EF4-FFF2-40B4-BE49-F238E27FC236}">
                <a16:creationId xmlns:a16="http://schemas.microsoft.com/office/drawing/2014/main" id="{024088BB-102D-4220-A937-D81210F9AC29}"/>
              </a:ext>
            </a:extLst>
          </p:cNvPr>
          <p:cNvSpPr>
            <a:spLocks/>
          </p:cNvSpPr>
          <p:nvPr/>
        </p:nvSpPr>
        <p:spPr bwMode="auto">
          <a:xfrm>
            <a:off x="4356100" y="3860800"/>
            <a:ext cx="792163" cy="863600"/>
          </a:xfrm>
          <a:custGeom>
            <a:avLst/>
            <a:gdLst>
              <a:gd name="T0" fmla="*/ 0 w 21600"/>
              <a:gd name="T1" fmla="*/ 1035360390 h 21600"/>
              <a:gd name="T2" fmla="*/ 266364639 w 21600"/>
              <a:gd name="T3" fmla="*/ 1035360390 h 21600"/>
              <a:gd name="T4" fmla="*/ 266364639 w 21600"/>
              <a:gd name="T5" fmla="*/ 0 h 21600"/>
              <a:gd name="T6" fmla="*/ 799092377 w 21600"/>
              <a:gd name="T7" fmla="*/ 0 h 21600"/>
              <a:gd name="T8" fmla="*/ 799092377 w 21600"/>
              <a:gd name="T9" fmla="*/ 1035360390 h 21600"/>
              <a:gd name="T10" fmla="*/ 1065457383 w 21600"/>
              <a:gd name="T11" fmla="*/ 1035360390 h 21600"/>
              <a:gd name="T12" fmla="*/ 532729278 w 21600"/>
              <a:gd name="T13" fmla="*/ 1380480733 h 21600"/>
              <a:gd name="T14" fmla="*/ 0 w 21600"/>
              <a:gd name="T15" fmla="*/ 1035360390 h 21600"/>
              <a:gd name="T16" fmla="*/ 0 w 21600"/>
              <a:gd name="T17" fmla="*/ 103536039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3020" name="Group 21">
            <a:extLst>
              <a:ext uri="{FF2B5EF4-FFF2-40B4-BE49-F238E27FC236}">
                <a16:creationId xmlns:a16="http://schemas.microsoft.com/office/drawing/2014/main" id="{92C9A206-ADB0-4B34-B292-4B13A7DB2ADB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1855788"/>
            <a:ext cx="3771900" cy="723900"/>
            <a:chOff x="0" y="0"/>
            <a:chExt cx="2376" cy="456"/>
          </a:xfrm>
        </p:grpSpPr>
        <p:sp>
          <p:nvSpPr>
            <p:cNvPr id="43035" name="Rectangle 22">
              <a:extLst>
                <a:ext uri="{FF2B5EF4-FFF2-40B4-BE49-F238E27FC236}">
                  <a16:creationId xmlns:a16="http://schemas.microsoft.com/office/drawing/2014/main" id="{E563222B-7F5B-445E-9E44-B31F05A1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76" cy="456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36" name="Rectangle 23">
              <a:extLst>
                <a:ext uri="{FF2B5EF4-FFF2-40B4-BE49-F238E27FC236}">
                  <a16:creationId xmlns:a16="http://schemas.microsoft.com/office/drawing/2014/main" id="{88568139-D2AC-46DF-B037-D340BC799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" y="152"/>
              <a:ext cx="22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600">
                  <a:solidFill>
                    <a:srgbClr val="002D99"/>
                  </a:solidFill>
                  <a:latin typeface="Tahoma Bold" charset="0"/>
                  <a:cs typeface="Tahoma Bold" charset="0"/>
                  <a:sym typeface="Tahoma Bold" charset="0"/>
                </a:rPr>
                <a:t>ДЕЯТЕЛЬНОСТНОЕ  СОДЕРЖАНИЕ</a:t>
              </a:r>
            </a:p>
          </p:txBody>
        </p:sp>
      </p:grpSp>
      <p:sp>
        <p:nvSpPr>
          <p:cNvPr id="43021" name="Line 24">
            <a:extLst>
              <a:ext uri="{FF2B5EF4-FFF2-40B4-BE49-F238E27FC236}">
                <a16:creationId xmlns:a16="http://schemas.microsoft.com/office/drawing/2014/main" id="{B1E5AC5B-B888-4FBA-8BD5-8A63DD032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66913" y="2217738"/>
            <a:ext cx="1079500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22" name="Line 25">
            <a:extLst>
              <a:ext uri="{FF2B5EF4-FFF2-40B4-BE49-F238E27FC236}">
                <a16:creationId xmlns:a16="http://schemas.microsoft.com/office/drawing/2014/main" id="{8B8398B8-73E6-4494-B3D5-699B7C4BB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205038"/>
            <a:ext cx="1587" cy="71913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23" name="Line 26">
            <a:extLst>
              <a:ext uri="{FF2B5EF4-FFF2-40B4-BE49-F238E27FC236}">
                <a16:creationId xmlns:a16="http://schemas.microsoft.com/office/drawing/2014/main" id="{09C57679-AC32-4801-8506-69AA56112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0075" y="3429000"/>
            <a:ext cx="504825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24" name="Line 27">
            <a:extLst>
              <a:ext uri="{FF2B5EF4-FFF2-40B4-BE49-F238E27FC236}">
                <a16:creationId xmlns:a16="http://schemas.microsoft.com/office/drawing/2014/main" id="{8BBDC13F-9D2B-4D88-8F8E-8BC63E899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3429000"/>
            <a:ext cx="36036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43025" name="Group 28">
            <a:extLst>
              <a:ext uri="{FF2B5EF4-FFF2-40B4-BE49-F238E27FC236}">
                <a16:creationId xmlns:a16="http://schemas.microsoft.com/office/drawing/2014/main" id="{41D6DC7A-C16D-4F5A-950E-5125A52FD494}"/>
              </a:ext>
            </a:extLst>
          </p:cNvPr>
          <p:cNvGrpSpPr>
            <a:grpSpLocks/>
          </p:cNvGrpSpPr>
          <p:nvPr/>
        </p:nvGrpSpPr>
        <p:grpSpPr bwMode="auto">
          <a:xfrm>
            <a:off x="6215063" y="4583113"/>
            <a:ext cx="2566987" cy="1003300"/>
            <a:chOff x="0" y="0"/>
            <a:chExt cx="1617" cy="632"/>
          </a:xfrm>
        </p:grpSpPr>
        <p:sp>
          <p:nvSpPr>
            <p:cNvPr id="43033" name="Rectangle 29">
              <a:extLst>
                <a:ext uri="{FF2B5EF4-FFF2-40B4-BE49-F238E27FC236}">
                  <a16:creationId xmlns:a16="http://schemas.microsoft.com/office/drawing/2014/main" id="{7D0CF9E3-F04B-4FF3-A6EC-48FAF0922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17" cy="63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034" name="Rectangle 30">
              <a:extLst>
                <a:ext uri="{FF2B5EF4-FFF2-40B4-BE49-F238E27FC236}">
                  <a16:creationId xmlns:a16="http://schemas.microsoft.com/office/drawing/2014/main" id="{9103DA40-6A1F-4DBB-A65E-2782B479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" y="112"/>
              <a:ext cx="157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ПЕРЕНОС ОБЩИХ СПОСОБОВ 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ДЕЙСТВИЯ В РЕАЛЬНУЮ</a:t>
              </a:r>
            </a:p>
            <a:p>
              <a:pPr algn="ctr" eaLnBrk="1" hangingPunct="1"/>
              <a:r>
                <a:rPr lang="en-US" altLang="ru-RU" sz="1400">
                  <a:solidFill>
                    <a:srgbClr val="002D99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(МОДЕЛЬНУЮ) ЖИЗНЬ</a:t>
              </a:r>
            </a:p>
          </p:txBody>
        </p:sp>
      </p:grpSp>
      <p:sp>
        <p:nvSpPr>
          <p:cNvPr id="43026" name="AutoShape 31">
            <a:extLst>
              <a:ext uri="{FF2B5EF4-FFF2-40B4-BE49-F238E27FC236}">
                <a16:creationId xmlns:a16="http://schemas.microsoft.com/office/drawing/2014/main" id="{9654075B-C3F0-4799-B505-7A6C783890A3}"/>
              </a:ext>
            </a:extLst>
          </p:cNvPr>
          <p:cNvSpPr>
            <a:spLocks/>
          </p:cNvSpPr>
          <p:nvPr/>
        </p:nvSpPr>
        <p:spPr bwMode="auto">
          <a:xfrm>
            <a:off x="7019925" y="3860800"/>
            <a:ext cx="792163" cy="863600"/>
          </a:xfrm>
          <a:custGeom>
            <a:avLst/>
            <a:gdLst>
              <a:gd name="T0" fmla="*/ 0 w 21600"/>
              <a:gd name="T1" fmla="*/ 1035360390 h 21600"/>
              <a:gd name="T2" fmla="*/ 266364639 w 21600"/>
              <a:gd name="T3" fmla="*/ 1035360390 h 21600"/>
              <a:gd name="T4" fmla="*/ 266364639 w 21600"/>
              <a:gd name="T5" fmla="*/ 0 h 21600"/>
              <a:gd name="T6" fmla="*/ 799092377 w 21600"/>
              <a:gd name="T7" fmla="*/ 0 h 21600"/>
              <a:gd name="T8" fmla="*/ 799092377 w 21600"/>
              <a:gd name="T9" fmla="*/ 1035360390 h 21600"/>
              <a:gd name="T10" fmla="*/ 1065457383 w 21600"/>
              <a:gd name="T11" fmla="*/ 1035360390 h 21600"/>
              <a:gd name="T12" fmla="*/ 532729278 w 21600"/>
              <a:gd name="T13" fmla="*/ 1380480733 h 21600"/>
              <a:gd name="T14" fmla="*/ 0 w 21600"/>
              <a:gd name="T15" fmla="*/ 1035360390 h 21600"/>
              <a:gd name="T16" fmla="*/ 0 w 21600"/>
              <a:gd name="T17" fmla="*/ 103536039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0"/>
              <a:gd name="T28" fmla="*/ 0 h 21600"/>
              <a:gd name="T29" fmla="*/ 21600 w 21600"/>
              <a:gd name="T30" fmla="*/ 216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027" name="Line 32">
            <a:extLst>
              <a:ext uri="{FF2B5EF4-FFF2-40B4-BE49-F238E27FC236}">
                <a16:creationId xmlns:a16="http://schemas.microsoft.com/office/drawing/2014/main" id="{A0085F5F-268B-4AEC-B72E-CFA53DE29D1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524750" y="2276475"/>
            <a:ext cx="1588" cy="647700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28" name="Line 33">
            <a:extLst>
              <a:ext uri="{FF2B5EF4-FFF2-40B4-BE49-F238E27FC236}">
                <a16:creationId xmlns:a16="http://schemas.microsoft.com/office/drawing/2014/main" id="{407E4019-3BDF-4867-944E-47085CD59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4325" y="2276475"/>
            <a:ext cx="863600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29" name="Line 34">
            <a:extLst>
              <a:ext uri="{FF2B5EF4-FFF2-40B4-BE49-F238E27FC236}">
                <a16:creationId xmlns:a16="http://schemas.microsoft.com/office/drawing/2014/main" id="{7DD97EA3-3045-4FD6-A546-B9D57F6FA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5589588"/>
            <a:ext cx="1588" cy="647700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30" name="Line 35">
            <a:extLst>
              <a:ext uri="{FF2B5EF4-FFF2-40B4-BE49-F238E27FC236}">
                <a16:creationId xmlns:a16="http://schemas.microsoft.com/office/drawing/2014/main" id="{994A4ED6-4CA0-4113-849B-46DE4F6423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6237288"/>
            <a:ext cx="5472112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31" name="Line 36">
            <a:extLst>
              <a:ext uri="{FF2B5EF4-FFF2-40B4-BE49-F238E27FC236}">
                <a16:creationId xmlns:a16="http://schemas.microsoft.com/office/drawing/2014/main" id="{16A23571-0D0F-49F6-90E7-BAF3F8EC2C3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979613" y="5661025"/>
            <a:ext cx="1587" cy="576263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032" name="Line 37">
            <a:extLst>
              <a:ext uri="{FF2B5EF4-FFF2-40B4-BE49-F238E27FC236}">
                <a16:creationId xmlns:a16="http://schemas.microsoft.com/office/drawing/2014/main" id="{C8381C26-DD90-43D5-AB3F-889E9FF7D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738" y="5087938"/>
            <a:ext cx="474662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E6ECA8FC-20A7-48F6-BDA1-C38015C6E3A8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99BDF09-85AE-4994-A381-A2ED9BA27C5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15900" y="185738"/>
            <a:ext cx="8712200" cy="1066800"/>
          </a:xfrm>
        </p:spPr>
        <p:txBody>
          <a:bodyPr/>
          <a:lstStyle/>
          <a:p>
            <a:pPr marL="285750" indent="0" algn="ctr" eaLnBrk="1" hangingPunct="1"/>
            <a:r>
              <a:rPr lang="en-US" altLang="ru-RU" sz="36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Структура задачи</a:t>
            </a:r>
            <a:br>
              <a:rPr lang="en-US" altLang="ru-RU" sz="3600" b="1">
                <a:solidFill>
                  <a:srgbClr val="DD2067"/>
                </a:solidFill>
                <a:latin typeface="Helvetica Neue" charset="0"/>
                <a:sym typeface="Helvetica Neue" charset="0"/>
              </a:rPr>
            </a:br>
            <a:endParaRPr lang="en-US" altLang="ru-RU" sz="36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44036" name="Group 3">
            <a:extLst>
              <a:ext uri="{FF2B5EF4-FFF2-40B4-BE49-F238E27FC236}">
                <a16:creationId xmlns:a16="http://schemas.microsoft.com/office/drawing/2014/main" id="{E86BCF1E-672E-44EC-8CE9-4AE34E88DB5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773238"/>
            <a:ext cx="3671888" cy="1150937"/>
            <a:chOff x="0" y="0"/>
            <a:chExt cx="2313" cy="725"/>
          </a:xfrm>
        </p:grpSpPr>
        <p:sp>
          <p:nvSpPr>
            <p:cNvPr id="44067" name="Rectangle 4">
              <a:extLst>
                <a:ext uri="{FF2B5EF4-FFF2-40B4-BE49-F238E27FC236}">
                  <a16:creationId xmlns:a16="http://schemas.microsoft.com/office/drawing/2014/main" id="{F7017542-806A-4C05-BE67-EA129F04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13" cy="72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068" name="Rectangle 5">
              <a:extLst>
                <a:ext uri="{FF2B5EF4-FFF2-40B4-BE49-F238E27FC236}">
                  <a16:creationId xmlns:a16="http://schemas.microsoft.com/office/drawing/2014/main" id="{6E8636DA-9D62-4EB2-9FCC-96CE3E69C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" y="178"/>
              <a:ext cx="212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002D99"/>
                  </a:solidFill>
                  <a:latin typeface="Lucida Grande" charset="0"/>
                  <a:cs typeface="Lucida Grande" charset="0"/>
                  <a:sym typeface="Lucida Grande" charset="0"/>
                </a:rPr>
                <a:t>ОПИСАНИЕ </a:t>
              </a:r>
            </a:p>
            <a:p>
              <a:pPr algn="ctr" eaLnBrk="1" hangingPunct="1"/>
              <a:r>
                <a:rPr lang="en-US" altLang="ru-RU" sz="2000" b="1">
                  <a:solidFill>
                    <a:srgbClr val="002D99"/>
                  </a:solidFill>
                  <a:latin typeface="Lucida Grande" charset="0"/>
                  <a:cs typeface="Lucida Grande" charset="0"/>
                  <a:sym typeface="Lucida Grande" charset="0"/>
                </a:rPr>
                <a:t>МОДЕЛЬНОЙ СИТУАЦИИ</a:t>
              </a:r>
            </a:p>
          </p:txBody>
        </p:sp>
      </p:grpSp>
      <p:grpSp>
        <p:nvGrpSpPr>
          <p:cNvPr id="44037" name="Group 6">
            <a:extLst>
              <a:ext uri="{FF2B5EF4-FFF2-40B4-BE49-F238E27FC236}">
                <a16:creationId xmlns:a16="http://schemas.microsoft.com/office/drawing/2014/main" id="{C25DFB3B-5FB5-4BBC-A08B-B9B74B6E085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357563"/>
            <a:ext cx="2160587" cy="792162"/>
            <a:chOff x="0" y="0"/>
            <a:chExt cx="1361" cy="499"/>
          </a:xfrm>
        </p:grpSpPr>
        <p:sp>
          <p:nvSpPr>
            <p:cNvPr id="44065" name="Rectangle 7">
              <a:extLst>
                <a:ext uri="{FF2B5EF4-FFF2-40B4-BE49-F238E27FC236}">
                  <a16:creationId xmlns:a16="http://schemas.microsoft.com/office/drawing/2014/main" id="{DAC0F34F-4F15-480E-A683-9899A3AE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61" cy="49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066" name="Rectangle 8">
              <a:extLst>
                <a:ext uri="{FF2B5EF4-FFF2-40B4-BE49-F238E27FC236}">
                  <a16:creationId xmlns:a16="http://schemas.microsoft.com/office/drawing/2014/main" id="{70EE0C23-F47A-41CC-90F0-34938B3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" y="157"/>
              <a:ext cx="96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002D99"/>
                  </a:solidFill>
                  <a:latin typeface="Lucida Grande" charset="0"/>
                  <a:cs typeface="Lucida Grande" charset="0"/>
                  <a:sym typeface="Lucida Grande" charset="0"/>
                </a:rPr>
                <a:t>ЗАДАНИЕ 1</a:t>
              </a:r>
            </a:p>
          </p:txBody>
        </p:sp>
      </p:grpSp>
      <p:grpSp>
        <p:nvGrpSpPr>
          <p:cNvPr id="44038" name="Group 9">
            <a:extLst>
              <a:ext uri="{FF2B5EF4-FFF2-40B4-BE49-F238E27FC236}">
                <a16:creationId xmlns:a16="http://schemas.microsoft.com/office/drawing/2014/main" id="{C7596888-D185-45E8-A62E-DF6ACBAD37CC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3357563"/>
            <a:ext cx="1871662" cy="792162"/>
            <a:chOff x="0" y="0"/>
            <a:chExt cx="1179" cy="499"/>
          </a:xfrm>
        </p:grpSpPr>
        <p:sp>
          <p:nvSpPr>
            <p:cNvPr id="44063" name="Rectangle 10">
              <a:extLst>
                <a:ext uri="{FF2B5EF4-FFF2-40B4-BE49-F238E27FC236}">
                  <a16:creationId xmlns:a16="http://schemas.microsoft.com/office/drawing/2014/main" id="{AD24D16A-C0CC-4F8D-96AD-704AD575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79" cy="49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064" name="Rectangle 11">
              <a:extLst>
                <a:ext uri="{FF2B5EF4-FFF2-40B4-BE49-F238E27FC236}">
                  <a16:creationId xmlns:a16="http://schemas.microsoft.com/office/drawing/2014/main" id="{DA420DB7-421E-45A8-8F81-992AC0AA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" y="157"/>
              <a:ext cx="96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002D99"/>
                  </a:solidFill>
                  <a:latin typeface="Lucida Grande" charset="0"/>
                  <a:cs typeface="Lucida Grande" charset="0"/>
                  <a:sym typeface="Lucida Grande" charset="0"/>
                </a:rPr>
                <a:t>ЗАДАНИЕ 2</a:t>
              </a:r>
            </a:p>
          </p:txBody>
        </p:sp>
      </p:grpSp>
      <p:grpSp>
        <p:nvGrpSpPr>
          <p:cNvPr id="44039" name="Group 12">
            <a:extLst>
              <a:ext uri="{FF2B5EF4-FFF2-40B4-BE49-F238E27FC236}">
                <a16:creationId xmlns:a16="http://schemas.microsoft.com/office/drawing/2014/main" id="{CF4AD08E-BC2C-42DE-B148-18B4E5AAACF6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3357563"/>
            <a:ext cx="1871663" cy="792162"/>
            <a:chOff x="0" y="0"/>
            <a:chExt cx="1179" cy="499"/>
          </a:xfrm>
        </p:grpSpPr>
        <p:sp>
          <p:nvSpPr>
            <p:cNvPr id="44061" name="Rectangle 13">
              <a:extLst>
                <a:ext uri="{FF2B5EF4-FFF2-40B4-BE49-F238E27FC236}">
                  <a16:creationId xmlns:a16="http://schemas.microsoft.com/office/drawing/2014/main" id="{1935B4F7-CFA4-46CA-9A7C-939D0BDED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79" cy="499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062" name="Rectangle 14">
              <a:extLst>
                <a:ext uri="{FF2B5EF4-FFF2-40B4-BE49-F238E27FC236}">
                  <a16:creationId xmlns:a16="http://schemas.microsoft.com/office/drawing/2014/main" id="{6A0DDC47-3BB3-48AB-9C98-036FEBA4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" y="157"/>
              <a:ext cx="96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002D99"/>
                  </a:solidFill>
                  <a:latin typeface="Lucida Grande" charset="0"/>
                  <a:cs typeface="Lucida Grande" charset="0"/>
                  <a:sym typeface="Lucida Grande" charset="0"/>
                </a:rPr>
                <a:t>ЗАДАНИЕ 3</a:t>
              </a:r>
            </a:p>
          </p:txBody>
        </p:sp>
      </p:grpSp>
      <p:grpSp>
        <p:nvGrpSpPr>
          <p:cNvPr id="44040" name="Group 15">
            <a:extLst>
              <a:ext uri="{FF2B5EF4-FFF2-40B4-BE49-F238E27FC236}">
                <a16:creationId xmlns:a16="http://schemas.microsoft.com/office/drawing/2014/main" id="{BF7DE162-BA1D-4F9A-8069-72B3DC2E9FA0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4905375"/>
            <a:ext cx="2870200" cy="939800"/>
            <a:chOff x="0" y="0"/>
            <a:chExt cx="1808" cy="592"/>
          </a:xfrm>
        </p:grpSpPr>
        <p:sp>
          <p:nvSpPr>
            <p:cNvPr id="44059" name="Rectangle 16">
              <a:extLst>
                <a:ext uri="{FF2B5EF4-FFF2-40B4-BE49-F238E27FC236}">
                  <a16:creationId xmlns:a16="http://schemas.microsoft.com/office/drawing/2014/main" id="{BA95A7F9-7536-433A-954D-F753711E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08" cy="59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060" name="Rectangle 17">
              <a:extLst>
                <a:ext uri="{FF2B5EF4-FFF2-40B4-BE49-F238E27FC236}">
                  <a16:creationId xmlns:a16="http://schemas.microsoft.com/office/drawing/2014/main" id="{8ACAF61E-7BE2-458E-A541-6A71FC6F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204"/>
              <a:ext cx="17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002D99"/>
                  </a:solidFill>
                  <a:latin typeface="Lucida Grande" charset="0"/>
                  <a:cs typeface="Lucida Grande" charset="0"/>
                  <a:sym typeface="Lucida Grande" charset="0"/>
                </a:rPr>
                <a:t>ИТОГОВОЕ ЗАДАНИЕ</a:t>
              </a:r>
            </a:p>
          </p:txBody>
        </p:sp>
      </p:grpSp>
      <p:sp>
        <p:nvSpPr>
          <p:cNvPr id="44041" name="Line 18">
            <a:extLst>
              <a:ext uri="{FF2B5EF4-FFF2-40B4-BE49-F238E27FC236}">
                <a16:creationId xmlns:a16="http://schemas.microsoft.com/office/drawing/2014/main" id="{829D38F3-07EA-4D3F-8307-12CD42D79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924175"/>
            <a:ext cx="1587" cy="4333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2" name="Line 19">
            <a:extLst>
              <a:ext uri="{FF2B5EF4-FFF2-40B4-BE49-F238E27FC236}">
                <a16:creationId xmlns:a16="http://schemas.microsoft.com/office/drawing/2014/main" id="{124A24FF-AE0E-4B02-A687-055916FB4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2924175"/>
            <a:ext cx="1587" cy="4333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3" name="Line 20">
            <a:extLst>
              <a:ext uri="{FF2B5EF4-FFF2-40B4-BE49-F238E27FC236}">
                <a16:creationId xmlns:a16="http://schemas.microsoft.com/office/drawing/2014/main" id="{42CCF2AE-6F25-4EB7-AFF7-AC9ACA32E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924175"/>
            <a:ext cx="1588" cy="4333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4" name="Line 21">
            <a:extLst>
              <a:ext uri="{FF2B5EF4-FFF2-40B4-BE49-F238E27FC236}">
                <a16:creationId xmlns:a16="http://schemas.microsoft.com/office/drawing/2014/main" id="{5C4EB49B-51D6-4B43-A38B-7FA7E56D3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4149725"/>
            <a:ext cx="1439862" cy="71913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5" name="Line 22">
            <a:extLst>
              <a:ext uri="{FF2B5EF4-FFF2-40B4-BE49-F238E27FC236}">
                <a16:creationId xmlns:a16="http://schemas.microsoft.com/office/drawing/2014/main" id="{D6CC439E-235D-4CE5-935C-35C4097A1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4149725"/>
            <a:ext cx="1587" cy="71913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6" name="Line 23">
            <a:extLst>
              <a:ext uri="{FF2B5EF4-FFF2-40B4-BE49-F238E27FC236}">
                <a16:creationId xmlns:a16="http://schemas.microsoft.com/office/drawing/2014/main" id="{B1C30A15-17F6-4FA1-B671-10A6964B7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4149725"/>
            <a:ext cx="1081088" cy="71913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7" name="Line 24">
            <a:extLst>
              <a:ext uri="{FF2B5EF4-FFF2-40B4-BE49-F238E27FC236}">
                <a16:creationId xmlns:a16="http://schemas.microsoft.com/office/drawing/2014/main" id="{7C95306A-5BBE-4FA1-BB07-DA2C68422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5373688"/>
            <a:ext cx="2305050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8" name="Line 25">
            <a:extLst>
              <a:ext uri="{FF2B5EF4-FFF2-40B4-BE49-F238E27FC236}">
                <a16:creationId xmlns:a16="http://schemas.microsoft.com/office/drawing/2014/main" id="{3FDE8A69-E028-4EF3-BD2A-E42B5072EC4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01013" y="2420938"/>
            <a:ext cx="1587" cy="2952750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49" name="Line 26">
            <a:extLst>
              <a:ext uri="{FF2B5EF4-FFF2-40B4-BE49-F238E27FC236}">
                <a16:creationId xmlns:a16="http://schemas.microsoft.com/office/drawing/2014/main" id="{E84EBB37-CCD7-440C-8DAC-9E7A339C3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7763" y="2420938"/>
            <a:ext cx="1873250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0" name="Line 27">
            <a:extLst>
              <a:ext uri="{FF2B5EF4-FFF2-40B4-BE49-F238E27FC236}">
                <a16:creationId xmlns:a16="http://schemas.microsoft.com/office/drawing/2014/main" id="{DDCBE567-48C3-4991-A0EB-F4F92FDDA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2565400"/>
            <a:ext cx="1588" cy="792163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Line 28">
            <a:extLst>
              <a:ext uri="{FF2B5EF4-FFF2-40B4-BE49-F238E27FC236}">
                <a16:creationId xmlns:a16="http://schemas.microsoft.com/office/drawing/2014/main" id="{08BF910F-EF13-4C2C-9CC6-8EC38314828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476375" y="2565400"/>
            <a:ext cx="1079500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2" name="Line 29">
            <a:extLst>
              <a:ext uri="{FF2B5EF4-FFF2-40B4-BE49-F238E27FC236}">
                <a16:creationId xmlns:a16="http://schemas.microsoft.com/office/drawing/2014/main" id="{0E7F64BD-285C-4599-86D4-AAF983B47EC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987675" y="3789363"/>
            <a:ext cx="360363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3" name="Line 30">
            <a:extLst>
              <a:ext uri="{FF2B5EF4-FFF2-40B4-BE49-F238E27FC236}">
                <a16:creationId xmlns:a16="http://schemas.microsoft.com/office/drawing/2014/main" id="{62BF9538-3DC5-4751-9558-878677073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5" y="3573463"/>
            <a:ext cx="360363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4" name="Line 31">
            <a:extLst>
              <a:ext uri="{FF2B5EF4-FFF2-40B4-BE49-F238E27FC236}">
                <a16:creationId xmlns:a16="http://schemas.microsoft.com/office/drawing/2014/main" id="{1D885D1F-8E5D-4E67-892C-34325ED84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644900"/>
            <a:ext cx="504825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5" name="Line 32">
            <a:extLst>
              <a:ext uri="{FF2B5EF4-FFF2-40B4-BE49-F238E27FC236}">
                <a16:creationId xmlns:a16="http://schemas.microsoft.com/office/drawing/2014/main" id="{FB32855A-5446-4D88-969C-EDF39D8879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3789363"/>
            <a:ext cx="504825" cy="1587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6" name="Line 33">
            <a:extLst>
              <a:ext uri="{FF2B5EF4-FFF2-40B4-BE49-F238E27FC236}">
                <a16:creationId xmlns:a16="http://schemas.microsoft.com/office/drawing/2014/main" id="{071ED076-F338-4765-94F2-E4F9356DC28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24075" y="4149725"/>
            <a:ext cx="1368425" cy="71913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7" name="Line 34">
            <a:extLst>
              <a:ext uri="{FF2B5EF4-FFF2-40B4-BE49-F238E27FC236}">
                <a16:creationId xmlns:a16="http://schemas.microsoft.com/office/drawing/2014/main" id="{4779BD51-E86F-488C-9553-C0E4CB3EA97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27538" y="4149725"/>
            <a:ext cx="1587" cy="71913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8" name="Line 35">
            <a:extLst>
              <a:ext uri="{FF2B5EF4-FFF2-40B4-BE49-F238E27FC236}">
                <a16:creationId xmlns:a16="http://schemas.microsoft.com/office/drawing/2014/main" id="{E2434EF8-9229-4AE6-8665-CEFA99F888F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508625" y="4149725"/>
            <a:ext cx="1008063" cy="71913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481562A5-B4D1-4C6D-8567-AAA7867AEF4B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59" name="Line 2">
            <a:extLst>
              <a:ext uri="{FF2B5EF4-FFF2-40B4-BE49-F238E27FC236}">
                <a16:creationId xmlns:a16="http://schemas.microsoft.com/office/drawing/2014/main" id="{18A2CB49-9C41-4188-B57C-BC04FAC3D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880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0FFD4616-1AF8-4F0D-8919-4A9958F78C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31169"/>
          <a:stretch>
            <a:fillRect/>
          </a:stretch>
        </p:blipFill>
        <p:spPr bwMode="auto">
          <a:xfrm>
            <a:off x="3149600" y="3060700"/>
            <a:ext cx="2844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>
            <a:extLst>
              <a:ext uri="{FF2B5EF4-FFF2-40B4-BE49-F238E27FC236}">
                <a16:creationId xmlns:a16="http://schemas.microsoft.com/office/drawing/2014/main" id="{09411461-AF0A-4380-8C91-E2DF35CC25E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10507"/>
          <a:stretch>
            <a:fillRect/>
          </a:stretch>
        </p:blipFill>
        <p:spPr bwMode="auto">
          <a:xfrm>
            <a:off x="3149600" y="266700"/>
            <a:ext cx="2844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>
            <a:extLst>
              <a:ext uri="{FF2B5EF4-FFF2-40B4-BE49-F238E27FC236}">
                <a16:creationId xmlns:a16="http://schemas.microsoft.com/office/drawing/2014/main" id="{3E05418B-B0FD-49B7-8179-D299AD5309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7690"/>
          <a:stretch>
            <a:fillRect/>
          </a:stretch>
        </p:blipFill>
        <p:spPr bwMode="auto">
          <a:xfrm>
            <a:off x="266700" y="3060700"/>
            <a:ext cx="2844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>
            <a:extLst>
              <a:ext uri="{FF2B5EF4-FFF2-40B4-BE49-F238E27FC236}">
                <a16:creationId xmlns:a16="http://schemas.microsoft.com/office/drawing/2014/main" id="{B3CB74F0-AFD1-45B6-BFD6-9EB16A5E71E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4578"/>
          <a:stretch>
            <a:fillRect/>
          </a:stretch>
        </p:blipFill>
        <p:spPr bwMode="auto">
          <a:xfrm>
            <a:off x="266700" y="266700"/>
            <a:ext cx="2844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7">
            <a:extLst>
              <a:ext uri="{FF2B5EF4-FFF2-40B4-BE49-F238E27FC236}">
                <a16:creationId xmlns:a16="http://schemas.microsoft.com/office/drawing/2014/main" id="{B1503C7C-3C20-4356-A29D-8EF1550E986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r="14093"/>
          <a:stretch>
            <a:fillRect/>
          </a:stretch>
        </p:blipFill>
        <p:spPr bwMode="auto">
          <a:xfrm>
            <a:off x="6043613" y="3060700"/>
            <a:ext cx="28463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8">
            <a:extLst>
              <a:ext uri="{FF2B5EF4-FFF2-40B4-BE49-F238E27FC236}">
                <a16:creationId xmlns:a16="http://schemas.microsoft.com/office/drawing/2014/main" id="{56488FFA-82B4-450A-AE6B-57B8A6B5BD6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b="6465"/>
          <a:stretch>
            <a:fillRect/>
          </a:stretch>
        </p:blipFill>
        <p:spPr bwMode="auto">
          <a:xfrm>
            <a:off x="6043613" y="266700"/>
            <a:ext cx="28463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Rectangle 9">
            <a:extLst>
              <a:ext uri="{FF2B5EF4-FFF2-40B4-BE49-F238E27FC236}">
                <a16:creationId xmlns:a16="http://schemas.microsoft.com/office/drawing/2014/main" id="{391B2F2B-4307-4BFB-B6F6-B319D1AF4DC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66700" y="5892800"/>
            <a:ext cx="8674100" cy="469900"/>
          </a:xfrm>
        </p:spPr>
        <p:txBody>
          <a:bodyPr/>
          <a:lstStyle/>
          <a:p>
            <a:pPr eaLnBrk="1" hangingPunct="1"/>
            <a:r>
              <a:rPr lang="en-US" altLang="ru-RU"/>
              <a:t>Решение межпредметных разновозрастных задач</a:t>
            </a:r>
          </a:p>
        </p:txBody>
      </p:sp>
      <p:sp>
        <p:nvSpPr>
          <p:cNvPr id="45067" name="Rectangle 10">
            <a:extLst>
              <a:ext uri="{FF2B5EF4-FFF2-40B4-BE49-F238E27FC236}">
                <a16:creationId xmlns:a16="http://schemas.microsoft.com/office/drawing/2014/main" id="{B9809FD9-0595-4B52-808D-7497B653DD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ru-RU"/>
              <a:t>работа экспертов в группах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4412C41E-0F27-40ED-9271-D82620CCF38B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3" name="Line 2">
            <a:extLst>
              <a:ext uri="{FF2B5EF4-FFF2-40B4-BE49-F238E27FC236}">
                <a16:creationId xmlns:a16="http://schemas.microsoft.com/office/drawing/2014/main" id="{DBCDA970-D21C-4D13-8F8B-D2B4D5653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880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DD24F502-7E5A-40CD-A48D-E351281781B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r="3116"/>
          <a:stretch>
            <a:fillRect/>
          </a:stretch>
        </p:blipFill>
        <p:spPr bwMode="auto">
          <a:xfrm>
            <a:off x="3149600" y="3060700"/>
            <a:ext cx="2844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>
            <a:extLst>
              <a:ext uri="{FF2B5EF4-FFF2-40B4-BE49-F238E27FC236}">
                <a16:creationId xmlns:a16="http://schemas.microsoft.com/office/drawing/2014/main" id="{F5701175-F434-4154-AE14-6979BE96CE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12979"/>
          <a:stretch>
            <a:fillRect/>
          </a:stretch>
        </p:blipFill>
        <p:spPr bwMode="auto">
          <a:xfrm>
            <a:off x="3149600" y="419100"/>
            <a:ext cx="2844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>
            <a:extLst>
              <a:ext uri="{FF2B5EF4-FFF2-40B4-BE49-F238E27FC236}">
                <a16:creationId xmlns:a16="http://schemas.microsoft.com/office/drawing/2014/main" id="{1C8D94E4-70C7-4CC9-88DE-EDC55BC8DA2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"/>
          <a:stretch>
            <a:fillRect/>
          </a:stretch>
        </p:blipFill>
        <p:spPr bwMode="auto">
          <a:xfrm>
            <a:off x="266700" y="3060700"/>
            <a:ext cx="2844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>
            <a:extLst>
              <a:ext uri="{FF2B5EF4-FFF2-40B4-BE49-F238E27FC236}">
                <a16:creationId xmlns:a16="http://schemas.microsoft.com/office/drawing/2014/main" id="{47BAA383-8F2C-4613-94C7-673BA17BA25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8554"/>
          <a:stretch>
            <a:fillRect/>
          </a:stretch>
        </p:blipFill>
        <p:spPr bwMode="auto">
          <a:xfrm>
            <a:off x="266700" y="266700"/>
            <a:ext cx="2844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>
            <a:extLst>
              <a:ext uri="{FF2B5EF4-FFF2-40B4-BE49-F238E27FC236}">
                <a16:creationId xmlns:a16="http://schemas.microsoft.com/office/drawing/2014/main" id="{428F8576-3921-4DE6-9FEE-022EFEAA0EE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0" r="6517" b="461"/>
          <a:stretch>
            <a:fillRect/>
          </a:stretch>
        </p:blipFill>
        <p:spPr bwMode="auto">
          <a:xfrm>
            <a:off x="6043613" y="3073400"/>
            <a:ext cx="28463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8">
            <a:extLst>
              <a:ext uri="{FF2B5EF4-FFF2-40B4-BE49-F238E27FC236}">
                <a16:creationId xmlns:a16="http://schemas.microsoft.com/office/drawing/2014/main" id="{EB2E3287-53E6-449B-8223-227FF5CCEA2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7813"/>
          <a:stretch>
            <a:fillRect/>
          </a:stretch>
        </p:blipFill>
        <p:spPr bwMode="auto">
          <a:xfrm>
            <a:off x="6043613" y="266700"/>
            <a:ext cx="284638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9">
            <a:extLst>
              <a:ext uri="{FF2B5EF4-FFF2-40B4-BE49-F238E27FC236}">
                <a16:creationId xmlns:a16="http://schemas.microsoft.com/office/drawing/2014/main" id="{B25C13AD-05A3-4409-9A53-77DE4E27C03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66700" y="5892800"/>
            <a:ext cx="8674100" cy="469900"/>
          </a:xfrm>
        </p:spPr>
        <p:txBody>
          <a:bodyPr/>
          <a:lstStyle/>
          <a:p>
            <a:pPr eaLnBrk="1" hangingPunct="1"/>
            <a:r>
              <a:rPr lang="en-US" altLang="ru-RU"/>
              <a:t>финальный день решения проектной задачи</a:t>
            </a:r>
          </a:p>
        </p:txBody>
      </p:sp>
      <p:sp>
        <p:nvSpPr>
          <p:cNvPr id="46091" name="Rectangle 10">
            <a:extLst>
              <a:ext uri="{FF2B5EF4-FFF2-40B4-BE49-F238E27FC236}">
                <a16:creationId xmlns:a16="http://schemas.microsoft.com/office/drawing/2014/main" id="{B9425144-0681-4F2E-8B0E-B7D8C61593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ru-RU"/>
              <a:t>презентация результата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44A587C6-D638-4B97-9ED9-7C799CDABE95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07" name="Line 2">
            <a:extLst>
              <a:ext uri="{FF2B5EF4-FFF2-40B4-BE49-F238E27FC236}">
                <a16:creationId xmlns:a16="http://schemas.microsoft.com/office/drawing/2014/main" id="{29253965-5B4B-41E5-B12A-BA2960097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880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AA55349C-A6F6-4FA9-92BE-38350B1887B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86"/>
          <a:stretch>
            <a:fillRect/>
          </a:stretch>
        </p:blipFill>
        <p:spPr bwMode="auto">
          <a:xfrm>
            <a:off x="258763" y="254000"/>
            <a:ext cx="4278312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4ADAD48E-83E4-4722-8003-E79CBEC41BB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r="7751"/>
          <a:stretch>
            <a:fillRect/>
          </a:stretch>
        </p:blipFill>
        <p:spPr bwMode="auto">
          <a:xfrm>
            <a:off x="4597400" y="254000"/>
            <a:ext cx="428625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5">
            <a:extLst>
              <a:ext uri="{FF2B5EF4-FFF2-40B4-BE49-F238E27FC236}">
                <a16:creationId xmlns:a16="http://schemas.microsoft.com/office/drawing/2014/main" id="{19BC32A3-2EE8-4018-AC17-058395916EE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66700" y="5892800"/>
            <a:ext cx="3873500" cy="469900"/>
          </a:xfrm>
        </p:spPr>
        <p:txBody>
          <a:bodyPr/>
          <a:lstStyle/>
          <a:p>
            <a:pPr eaLnBrk="1" hangingPunct="1"/>
            <a:r>
              <a:rPr lang="en-US" altLang="ru-RU"/>
              <a:t>экспертные листы</a:t>
            </a:r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57810374-4691-4A5C-92FB-A28FFE4EFE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66700" y="6350000"/>
            <a:ext cx="4953000" cy="30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ru-RU"/>
              <a:t>наблюдения за действиями детской группы, 3 день</a:t>
            </a:r>
          </a:p>
        </p:txBody>
      </p:sp>
      <p:sp>
        <p:nvSpPr>
          <p:cNvPr id="47112" name="Rectangle 7">
            <a:extLst>
              <a:ext uri="{FF2B5EF4-FFF2-40B4-BE49-F238E27FC236}">
                <a16:creationId xmlns:a16="http://schemas.microsoft.com/office/drawing/2014/main" id="{90517C20-E906-4DCE-80C4-9C8CC0685DC0}"/>
              </a:ext>
            </a:extLst>
          </p:cNvPr>
          <p:cNvSpPr>
            <a:spLocks/>
          </p:cNvSpPr>
          <p:nvPr/>
        </p:nvSpPr>
        <p:spPr bwMode="auto">
          <a:xfrm>
            <a:off x="4211638" y="5892800"/>
            <a:ext cx="47418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5483A6"/>
                </a:solidFill>
                <a:cs typeface="Helvetica Neue Bold Condensed" charset="0"/>
              </a:rPr>
              <a:t>сводная таблица вклада каждого ребенка группы </a:t>
            </a:r>
          </a:p>
          <a:p>
            <a:pPr eaLnBrk="1" hangingPunct="1"/>
            <a:r>
              <a:rPr lang="ru-RU" altLang="ru-RU" sz="1600">
                <a:solidFill>
                  <a:srgbClr val="5483A6"/>
                </a:solidFill>
                <a:cs typeface="Helvetica Neue Bold Condensed" charset="0"/>
              </a:rPr>
              <a:t>в общий результат проектной задачи</a:t>
            </a:r>
            <a:endParaRPr lang="en-US" altLang="ru-RU" sz="1600">
              <a:solidFill>
                <a:srgbClr val="5483A6"/>
              </a:solidFill>
              <a:cs typeface="Helvetica Neue Bold Condensed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CB1AAA40-CE86-4AAD-90E2-C0B46804B1F6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31" name="Line 2">
            <a:extLst>
              <a:ext uri="{FF2B5EF4-FFF2-40B4-BE49-F238E27FC236}">
                <a16:creationId xmlns:a16="http://schemas.microsoft.com/office/drawing/2014/main" id="{E20C9DDD-302C-40E0-9237-9F2BA321A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" y="5880100"/>
            <a:ext cx="8761413" cy="1588"/>
          </a:xfrm>
          <a:prstGeom prst="line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D299E3FD-A5ED-484D-8CE1-F1EA1DC0E4B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t="5901" b="43404"/>
          <a:stretch>
            <a:fillRect/>
          </a:stretch>
        </p:blipFill>
        <p:spPr bwMode="auto">
          <a:xfrm>
            <a:off x="266700" y="266700"/>
            <a:ext cx="8623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4">
            <a:extLst>
              <a:ext uri="{FF2B5EF4-FFF2-40B4-BE49-F238E27FC236}">
                <a16:creationId xmlns:a16="http://schemas.microsoft.com/office/drawing/2014/main" id="{E2838CB2-0137-4E23-BC40-2EE11DEA887E}"/>
              </a:ext>
            </a:extLst>
          </p:cNvPr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/>
              <a:t>экспертный лист</a:t>
            </a:r>
          </a:p>
        </p:txBody>
      </p:sp>
      <p:sp>
        <p:nvSpPr>
          <p:cNvPr id="48134" name="Rectangle 5">
            <a:extLst>
              <a:ext uri="{FF2B5EF4-FFF2-40B4-BE49-F238E27FC236}">
                <a16:creationId xmlns:a16="http://schemas.microsoft.com/office/drawing/2014/main" id="{E96F5C9D-2F33-4BB3-8826-D16C3D4C28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66700" y="6350000"/>
            <a:ext cx="8623300" cy="30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ru-RU"/>
              <a:t>сформированность метапредметных образовательных результатов участниками группы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id="{80D4C1A7-18BC-418E-9352-ED502AB4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68275"/>
            <a:ext cx="8358187" cy="1403350"/>
          </a:xfrm>
        </p:spPr>
        <p:txBody>
          <a:bodyPr/>
          <a:lstStyle/>
          <a:p>
            <a:r>
              <a:rPr lang="ru-RU" altLang="ru-RU" sz="2500" b="1" i="1">
                <a:solidFill>
                  <a:srgbClr val="FF0000"/>
                </a:solidFill>
              </a:rPr>
              <a:t> </a:t>
            </a:r>
            <a:r>
              <a:rPr lang="ru-RU" altLang="ru-RU" sz="2500" b="1">
                <a:solidFill>
                  <a:srgbClr val="FF0000"/>
                </a:solidFill>
              </a:rPr>
              <a:t>Блок 2. Учебно-предметные компетентности</a:t>
            </a:r>
            <a:r>
              <a:rPr lang="ru-RU" altLang="ru-RU" sz="2500" b="1" i="1">
                <a:solidFill>
                  <a:srgbClr val="FF0000"/>
                </a:solidFill>
              </a:rPr>
              <a:t> </a:t>
            </a:r>
            <a:r>
              <a:rPr lang="ru-RU" altLang="ru-RU" sz="2500" i="1">
                <a:solidFill>
                  <a:srgbClr val="FF0000"/>
                </a:solidFill>
              </a:rPr>
              <a:t>(а не просто  предметные (академические знания)</a:t>
            </a:r>
            <a:br>
              <a:rPr lang="ru-RU" altLang="ru-RU" sz="2500" b="1">
                <a:solidFill>
                  <a:srgbClr val="FF0000"/>
                </a:solidFill>
              </a:rPr>
            </a:br>
            <a:endParaRPr lang="ru-RU" altLang="ru-RU" sz="2500">
              <a:solidFill>
                <a:srgbClr val="FF0000"/>
              </a:solidFill>
            </a:endParaRPr>
          </a:p>
        </p:txBody>
      </p:sp>
      <p:sp>
        <p:nvSpPr>
          <p:cNvPr id="49155" name="Содержимое 2">
            <a:extLst>
              <a:ext uri="{FF2B5EF4-FFF2-40B4-BE49-F238E27FC236}">
                <a16:creationId xmlns:a16="http://schemas.microsoft.com/office/drawing/2014/main" id="{19BF26C0-C47B-4DEC-BBB7-74680EE3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28750"/>
            <a:ext cx="8143875" cy="5429250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Математическая грамотность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Языковая грамотность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Грамотность чтения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Естественно - научная грамотность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Художественная - эстетическая грамотность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Грамотность здоровья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Социально-политическая грамотность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Технологическая грамотность</a:t>
            </a:r>
            <a:endParaRPr lang="ru-RU" altLang="ru-RU" sz="1700">
              <a:solidFill>
                <a:srgbClr val="0033CC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ru-RU" altLang="ru-RU" sz="2200" b="1">
                <a:solidFill>
                  <a:srgbClr val="0033CC"/>
                </a:solidFill>
              </a:rPr>
              <a:t>Грамотность здорового образа жизни и безопасности</a:t>
            </a:r>
            <a:endParaRPr lang="ru-RU" altLang="ru-RU" sz="220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A8A9FE36-B2BE-4FB4-B766-AD34385B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68275"/>
            <a:ext cx="8358188" cy="1331913"/>
          </a:xfrm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1.Содержание образования  как основа для появления новых образовательных результатов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8584444-B928-460F-B79B-3608E470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900238"/>
            <a:ext cx="8215313" cy="41100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>
                <a:solidFill>
                  <a:srgbClr val="0033CC"/>
                </a:solidFill>
              </a:rPr>
              <a:t>ТЕЗИС </a:t>
            </a:r>
            <a:r>
              <a:rPr lang="ru-RU" altLang="ru-RU">
                <a:solidFill>
                  <a:srgbClr val="0033CC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33CC"/>
                </a:solidFill>
              </a:rPr>
              <a:t>Без существенных изменений в содержании образования невозможно получить современных образовательных результатов как требование ФГОС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 b="1" i="1">
                <a:solidFill>
                  <a:srgbClr val="0033CC"/>
                </a:solidFill>
              </a:rPr>
              <a:t>Вопрос: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200" i="1">
                <a:solidFill>
                  <a:srgbClr val="0033CC"/>
                </a:solidFill>
              </a:rPr>
              <a:t>     Назовите  хотя бы несколько (до пяти) проявлений изменений в содержании начального начального общего образования, которые появились с введение ФГОС НОО.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DC184839-0101-488D-8771-87D69B962D6B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55E4A0E-3FCF-4C4A-BE9A-E938BDDBCF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28600"/>
            <a:ext cx="9158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3">
            <a:extLst>
              <a:ext uri="{FF2B5EF4-FFF2-40B4-BE49-F238E27FC236}">
                <a16:creationId xmlns:a16="http://schemas.microsoft.com/office/drawing/2014/main" id="{49E8B2A7-AC1A-46C3-9696-96F622E3FB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763713" y="1220788"/>
            <a:ext cx="7380287" cy="1631950"/>
          </a:xfrm>
          <a:solidFill>
            <a:srgbClr val="DCE6F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/>
          <a:p>
            <a:pPr marL="39688" indent="0" algn="ctr" eaLnBrk="1" hangingPunct="1">
              <a:lnSpc>
                <a:spcPct val="90000"/>
              </a:lnSpc>
            </a:pPr>
            <a:r>
              <a:rPr lang="en-US" altLang="ru-RU" sz="2000" b="1">
                <a:solidFill>
                  <a:srgbClr val="343434"/>
                </a:solidFill>
                <a:latin typeface="Lucida Grande" charset="0"/>
                <a:cs typeface="Lucida Grande" charset="0"/>
                <a:sym typeface="Lucida Grande" charset="0"/>
              </a:rPr>
              <a:t>Основание для  разработки инструментария:</a:t>
            </a:r>
            <a:r>
              <a:rPr lang="en-US" altLang="ru-RU" sz="2000">
                <a:solidFill>
                  <a:srgbClr val="343434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altLang="ru-RU" sz="2000">
                <a:solidFill>
                  <a:srgbClr val="343434"/>
                </a:solidFill>
              </a:rPr>
              <a:t>представление об этапах присвоения предметных содержаний, опирающееся на </a:t>
            </a:r>
            <a:r>
              <a:rPr lang="en-US" altLang="ru-RU" sz="2000" b="1">
                <a:solidFill>
                  <a:srgbClr val="343434"/>
                </a:solidFill>
                <a:latin typeface="Lucida Grande" charset="0"/>
                <a:cs typeface="Lucida Grande" charset="0"/>
                <a:sym typeface="Lucida Grande" charset="0"/>
              </a:rPr>
              <a:t>модель «культурного развития» Л.С. Выготского</a:t>
            </a:r>
            <a:endParaRPr lang="en-US" altLang="ru-RU" sz="2000" b="1">
              <a:solidFill>
                <a:srgbClr val="343434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50181" name="Picture 4">
            <a:extLst>
              <a:ext uri="{FF2B5EF4-FFF2-40B4-BE49-F238E27FC236}">
                <a16:creationId xmlns:a16="http://schemas.microsoft.com/office/drawing/2014/main" id="{F098424A-DC18-4067-A584-9265803CC04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028700"/>
            <a:ext cx="17780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1E4AA675-4FC8-4E59-87E9-AD5F3DD8937F}"/>
              </a:ext>
            </a:extLst>
          </p:cNvPr>
          <p:cNvSpPr>
            <a:spLocks/>
          </p:cNvSpPr>
          <p:nvPr/>
        </p:nvSpPr>
        <p:spPr bwMode="auto">
          <a:xfrm>
            <a:off x="2987675" y="528638"/>
            <a:ext cx="2349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FF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НАШ ПОДХОД</a:t>
            </a:r>
            <a:r>
              <a:rPr lang="ru-RU" altLang="ru-RU" sz="2400">
                <a:solidFill>
                  <a:srgbClr val="FFFFFF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*</a:t>
            </a:r>
            <a:endParaRPr lang="en-US" altLang="ru-RU" sz="2400">
              <a:solidFill>
                <a:srgbClr val="FFFFFF"/>
              </a:solidFill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50183" name="Rectangle 6">
            <a:extLst>
              <a:ext uri="{FF2B5EF4-FFF2-40B4-BE49-F238E27FC236}">
                <a16:creationId xmlns:a16="http://schemas.microsoft.com/office/drawing/2014/main" id="{6FC7A37E-0EDD-42ED-B3DF-F29B3269ABA2}"/>
              </a:ext>
            </a:extLst>
          </p:cNvPr>
          <p:cNvSpPr>
            <a:spLocks/>
          </p:cNvSpPr>
          <p:nvPr/>
        </p:nvSpPr>
        <p:spPr bwMode="auto">
          <a:xfrm>
            <a:off x="227013" y="3594100"/>
            <a:ext cx="8737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en-US" altLang="ru-RU" sz="2000">
              <a:solidFill>
                <a:srgbClr val="002D99"/>
              </a:solidFill>
              <a:latin typeface="Arial" panose="020B0604020202020204" pitchFamily="34" charset="0"/>
              <a:cs typeface="Lucida Grande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ru-RU" sz="2000" u="sng">
                <a:solidFill>
                  <a:srgbClr val="002D9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Предмет педагогической диагностики</a:t>
            </a:r>
            <a:r>
              <a:rPr lang="en-US" altLang="ru-RU" sz="2000">
                <a:solidFill>
                  <a:srgbClr val="002D9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 присвоение обобщенных способов действия, кристаллизованных в знаковых структурах </a:t>
            </a:r>
          </a:p>
          <a:p>
            <a:pPr eaLnBrk="1" hangingPunct="1"/>
            <a:endParaRPr lang="en-US" altLang="ru-RU" sz="2000">
              <a:solidFill>
                <a:srgbClr val="002D99"/>
              </a:solidFill>
              <a:latin typeface="Arial" panose="020B0604020202020204" pitchFamily="34" charset="0"/>
              <a:cs typeface="Lucida Grande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ru-RU" sz="2000" u="sng">
                <a:solidFill>
                  <a:srgbClr val="002D9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Единицы содержания</a:t>
            </a:r>
            <a:r>
              <a:rPr lang="en-US" altLang="ru-RU" sz="2000">
                <a:solidFill>
                  <a:srgbClr val="002D9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-  относительно целостные разделы предметных дисциплин</a:t>
            </a:r>
          </a:p>
          <a:p>
            <a:pPr eaLnBrk="1" hangingPunct="1"/>
            <a:endParaRPr lang="en-US" altLang="ru-RU" sz="2000">
              <a:solidFill>
                <a:srgbClr val="002D99"/>
              </a:solidFill>
              <a:latin typeface="Arial" panose="020B0604020202020204" pitchFamily="34" charset="0"/>
              <a:cs typeface="Lucida Grande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ru-RU" sz="2000" u="sng">
                <a:solidFill>
                  <a:srgbClr val="002D9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Главная точка отсчета</a:t>
            </a:r>
            <a:r>
              <a:rPr lang="en-US" altLang="ru-RU" sz="2000">
                <a:solidFill>
                  <a:srgbClr val="002D99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- абсолютная культурная норма </a:t>
            </a:r>
          </a:p>
        </p:txBody>
      </p:sp>
      <p:sp>
        <p:nvSpPr>
          <p:cNvPr id="50184" name="TextBox 7">
            <a:extLst>
              <a:ext uri="{FF2B5EF4-FFF2-40B4-BE49-F238E27FC236}">
                <a16:creationId xmlns:a16="http://schemas.microsoft.com/office/drawing/2014/main" id="{3014CA22-48DD-4639-9CBF-6E47BDA8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215063"/>
            <a:ext cx="800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r>
              <a:rPr lang="ru-RU" altLang="ru-RU"/>
              <a:t>* Группа специалистов под руководством  П.Г. Нежнова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E5159D2A-2FC5-4EC6-A7FD-105D1E19DB94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1203" name="Group 2">
            <a:extLst>
              <a:ext uri="{FF2B5EF4-FFF2-40B4-BE49-F238E27FC236}">
                <a16:creationId xmlns:a16="http://schemas.microsoft.com/office/drawing/2014/main" id="{DEB1EAA6-82D8-4786-BF35-61D529C3DA5D}"/>
              </a:ext>
            </a:extLst>
          </p:cNvPr>
          <p:cNvGrpSpPr>
            <a:grpSpLocks/>
          </p:cNvGrpSpPr>
          <p:nvPr/>
        </p:nvGrpSpPr>
        <p:grpSpPr bwMode="auto">
          <a:xfrm>
            <a:off x="2492375" y="2362200"/>
            <a:ext cx="2413000" cy="1270000"/>
            <a:chOff x="0" y="0"/>
            <a:chExt cx="1520" cy="800"/>
          </a:xfrm>
        </p:grpSpPr>
        <p:sp>
          <p:nvSpPr>
            <p:cNvPr id="51218" name="Rectangle 3">
              <a:extLst>
                <a:ext uri="{FF2B5EF4-FFF2-40B4-BE49-F238E27FC236}">
                  <a16:creationId xmlns:a16="http://schemas.microsoft.com/office/drawing/2014/main" id="{398642A4-7DE1-4B87-8C7B-4727A982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0"/>
              <a:ext cx="1485" cy="800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6699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19" name="Rectangle 4">
              <a:extLst>
                <a:ext uri="{FF2B5EF4-FFF2-40B4-BE49-F238E27FC236}">
                  <a16:creationId xmlns:a16="http://schemas.microsoft.com/office/drawing/2014/main" id="{F78D2323-67F0-4CE9-8F2F-A1FCC50E3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"/>
              <a:ext cx="1520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1600" b="1">
                  <a:solidFill>
                    <a:srgbClr val="1A1A1A"/>
                  </a:solidFill>
                  <a:latin typeface="Lucida Grande" charset="0"/>
                  <a:cs typeface="Lucida Grande" charset="0"/>
                  <a:sym typeface="Lucida Grande" charset="0"/>
                </a:rPr>
                <a:t>ФУНКЦИОНАЛЬНЫЙ</a:t>
              </a:r>
            </a:p>
            <a:p>
              <a:pPr algn="ctr" eaLnBrk="1" hangingPunct="1"/>
              <a:r>
                <a:rPr lang="en-US" altLang="ru-RU" sz="1600" b="1">
                  <a:solidFill>
                    <a:srgbClr val="1A1A1A"/>
                  </a:solidFill>
                  <a:latin typeface="Lucida Grande" charset="0"/>
                  <a:cs typeface="Lucida Grande" charset="0"/>
                  <a:sym typeface="Lucida Grande" charset="0"/>
                </a:rPr>
                <a:t>УРОВЕНЬ</a:t>
              </a:r>
            </a:p>
            <a:p>
              <a:pPr algn="ctr" eaLnBrk="1" hangingPunct="1"/>
              <a:r>
                <a:rPr lang="en-US" altLang="ru-RU" sz="1600">
                  <a:solidFill>
                    <a:srgbClr val="1A1A1A"/>
                  </a:solidFill>
                  <a:cs typeface="Helvetica Neue Bold Condensed" charset="0"/>
                </a:rPr>
                <a:t>(ФОРМИРОВАНИЕ НОВОГО</a:t>
              </a:r>
            </a:p>
            <a:p>
              <a:pPr algn="ctr" eaLnBrk="1" hangingPunct="1"/>
              <a:r>
                <a:rPr lang="en-US" altLang="ru-RU" sz="1600">
                  <a:solidFill>
                    <a:srgbClr val="1A1A1A"/>
                  </a:solidFill>
                  <a:cs typeface="Helvetica Neue Bold Condensed" charset="0"/>
                </a:rPr>
                <a:t>СПОСОБА ДЕЙСТВИЯ)</a:t>
              </a:r>
            </a:p>
          </p:txBody>
        </p:sp>
      </p:grpSp>
      <p:grpSp>
        <p:nvGrpSpPr>
          <p:cNvPr id="51204" name="Group 5">
            <a:extLst>
              <a:ext uri="{FF2B5EF4-FFF2-40B4-BE49-F238E27FC236}">
                <a16:creationId xmlns:a16="http://schemas.microsoft.com/office/drawing/2014/main" id="{81FEAF44-611E-4B07-A9DE-99406AC35150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3592513"/>
            <a:ext cx="3937000" cy="1270000"/>
            <a:chOff x="0" y="0"/>
            <a:chExt cx="2480" cy="800"/>
          </a:xfrm>
        </p:grpSpPr>
        <p:sp>
          <p:nvSpPr>
            <p:cNvPr id="51216" name="Rectangle 6">
              <a:extLst>
                <a:ext uri="{FF2B5EF4-FFF2-40B4-BE49-F238E27FC236}">
                  <a16:creationId xmlns:a16="http://schemas.microsoft.com/office/drawing/2014/main" id="{D8A74F45-90FC-451D-A8E9-0A2A981D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0"/>
              <a:ext cx="2435" cy="800"/>
            </a:xfrm>
            <a:prstGeom prst="rect">
              <a:avLst/>
            </a:prstGeom>
            <a:solidFill>
              <a:srgbClr val="FF0080"/>
            </a:solidFill>
            <a:ln w="12700">
              <a:solidFill>
                <a:srgbClr val="6699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17" name="Rectangle 7">
              <a:extLst>
                <a:ext uri="{FF2B5EF4-FFF2-40B4-BE49-F238E27FC236}">
                  <a16:creationId xmlns:a16="http://schemas.microsoft.com/office/drawing/2014/main" id="{8F65B5C3-9109-430D-AE92-6DDD0A1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5"/>
              <a:ext cx="248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1A1A1A"/>
                  </a:solidFill>
                  <a:latin typeface="Lucida Grande" charset="0"/>
                  <a:cs typeface="Lucida Grande" charset="0"/>
                  <a:sym typeface="Lucida Grande" charset="0"/>
                </a:rPr>
                <a:t>РЕФЛЕКСИВНЫЙ УРОВЕНЬ</a:t>
              </a:r>
            </a:p>
            <a:p>
              <a:pPr algn="ctr" eaLnBrk="1" hangingPunct="1"/>
              <a:r>
                <a:rPr lang="en-US" altLang="ru-RU" sz="1600">
                  <a:solidFill>
                    <a:srgbClr val="1A1A1A"/>
                  </a:solidFill>
                  <a:cs typeface="Helvetica Neue Bold Condensed" charset="0"/>
                </a:rPr>
                <a:t>(ТРАНСФОРМАЦИЯ ИЗВЕСТНОГО СПОСОБА ДЕЙСТВИЯ)</a:t>
              </a:r>
            </a:p>
          </p:txBody>
        </p:sp>
      </p:grpSp>
      <p:grpSp>
        <p:nvGrpSpPr>
          <p:cNvPr id="51205" name="Group 8">
            <a:extLst>
              <a:ext uri="{FF2B5EF4-FFF2-40B4-BE49-F238E27FC236}">
                <a16:creationId xmlns:a16="http://schemas.microsoft.com/office/drawing/2014/main" id="{68590B89-5243-436B-9D45-E0C55F066ACC}"/>
              </a:ext>
            </a:extLst>
          </p:cNvPr>
          <p:cNvGrpSpPr>
            <a:grpSpLocks/>
          </p:cNvGrpSpPr>
          <p:nvPr/>
        </p:nvGrpSpPr>
        <p:grpSpPr bwMode="auto">
          <a:xfrm>
            <a:off x="2498725" y="4805363"/>
            <a:ext cx="5573713" cy="1270000"/>
            <a:chOff x="0" y="0"/>
            <a:chExt cx="3511" cy="800"/>
          </a:xfrm>
        </p:grpSpPr>
        <p:sp>
          <p:nvSpPr>
            <p:cNvPr id="51214" name="Rectangle 9">
              <a:extLst>
                <a:ext uri="{FF2B5EF4-FFF2-40B4-BE49-F238E27FC236}">
                  <a16:creationId xmlns:a16="http://schemas.microsoft.com/office/drawing/2014/main" id="{935969E0-F629-4CC3-B71E-76991F73B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11" cy="8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15" name="Rectangle 10">
              <a:extLst>
                <a:ext uri="{FF2B5EF4-FFF2-40B4-BE49-F238E27FC236}">
                  <a16:creationId xmlns:a16="http://schemas.microsoft.com/office/drawing/2014/main" id="{58C8F06B-C0DA-43D4-99AA-A11A7CA0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232"/>
              <a:ext cx="25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1A1A1A"/>
                  </a:solidFill>
                  <a:latin typeface="Lucida Grande" charset="0"/>
                  <a:cs typeface="Lucida Grande" charset="0"/>
                  <a:sym typeface="Lucida Grande" charset="0"/>
                </a:rPr>
                <a:t>РЕПРОДУКТИВНЫЙ УРОВЕНЬ </a:t>
              </a:r>
            </a:p>
            <a:p>
              <a:pPr algn="ctr" eaLnBrk="1" hangingPunct="1"/>
              <a:r>
                <a:rPr lang="en-US" altLang="ru-RU" sz="1600">
                  <a:solidFill>
                    <a:srgbClr val="1A1A1A"/>
                  </a:solidFill>
                  <a:cs typeface="Helvetica Neue Bold Condensed" charset="0"/>
                </a:rPr>
                <a:t>(ДЕЙСТВИЯ ПО ОБРАЗЦУ)</a:t>
              </a:r>
            </a:p>
          </p:txBody>
        </p:sp>
      </p:grpSp>
      <p:grpSp>
        <p:nvGrpSpPr>
          <p:cNvPr id="51206" name="Group 11">
            <a:extLst>
              <a:ext uri="{FF2B5EF4-FFF2-40B4-BE49-F238E27FC236}">
                <a16:creationId xmlns:a16="http://schemas.microsoft.com/office/drawing/2014/main" id="{CA968ADC-B282-4676-B758-F659DC5960A8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5981700"/>
            <a:ext cx="6215062" cy="381000"/>
            <a:chOff x="0" y="0"/>
            <a:chExt cx="3915" cy="240"/>
          </a:xfrm>
        </p:grpSpPr>
        <p:sp>
          <p:nvSpPr>
            <p:cNvPr id="51212" name="Rectangle 12">
              <a:extLst>
                <a:ext uri="{FF2B5EF4-FFF2-40B4-BE49-F238E27FC236}">
                  <a16:creationId xmlns:a16="http://schemas.microsoft.com/office/drawing/2014/main" id="{7EA2E082-F9C6-4E70-91C8-46A54C81A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915" cy="240"/>
            </a:xfrm>
            <a:prstGeom prst="rect">
              <a:avLst/>
            </a:prstGeom>
            <a:solidFill>
              <a:srgbClr val="EEECE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13" name="Rectangle 13">
              <a:extLst>
                <a:ext uri="{FF2B5EF4-FFF2-40B4-BE49-F238E27FC236}">
                  <a16:creationId xmlns:a16="http://schemas.microsoft.com/office/drawing/2014/main" id="{3D8EDAE6-3D33-4E45-8620-107AD975B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" y="28"/>
              <a:ext cx="37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1A1A1A"/>
                  </a:solidFill>
                  <a:latin typeface="Lucida Grande" charset="0"/>
                  <a:cs typeface="Lucida Grande" charset="0"/>
                  <a:sym typeface="Lucida Grande" charset="0"/>
                </a:rPr>
                <a:t>ПРОЙДЕННАЯ ЧАСТЬ УЧЕБНОЙ ПРОГРАММЫ</a:t>
              </a:r>
            </a:p>
          </p:txBody>
        </p:sp>
      </p:grpSp>
      <p:sp>
        <p:nvSpPr>
          <p:cNvPr id="51207" name="Rectangle 14">
            <a:extLst>
              <a:ext uri="{FF2B5EF4-FFF2-40B4-BE49-F238E27FC236}">
                <a16:creationId xmlns:a16="http://schemas.microsoft.com/office/drawing/2014/main" id="{01376023-E452-4E2D-809F-88F6702EFAD7}"/>
              </a:ext>
            </a:extLst>
          </p:cNvPr>
          <p:cNvSpPr>
            <a:spLocks/>
          </p:cNvSpPr>
          <p:nvPr/>
        </p:nvSpPr>
        <p:spPr bwMode="auto">
          <a:xfrm>
            <a:off x="234950" y="1042988"/>
            <a:ext cx="871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2D99"/>
                </a:solidFill>
                <a:cs typeface="Helvetica Neue Bold Condensed" charset="0"/>
              </a:rPr>
              <a:t>ДИАГНОСТИКА  МЕРЫ ПРИСВОЕНИЯ КУЛЬТУРНЫХ СРЕДСТВ/СПОСОБОВ ДЕЙСТВИЯ  В ОБРАЗОВАТЕЛЬНОЙ МОДЕЛИ «КУЛЬТУРНОГО  РАЗВИТИЯ» </a:t>
            </a:r>
          </a:p>
        </p:txBody>
      </p:sp>
      <p:sp>
        <p:nvSpPr>
          <p:cNvPr id="51208" name="Rectangle 15">
            <a:extLst>
              <a:ext uri="{FF2B5EF4-FFF2-40B4-BE49-F238E27FC236}">
                <a16:creationId xmlns:a16="http://schemas.microsoft.com/office/drawing/2014/main" id="{5842A6D8-D901-44ED-810F-AC19BDD5016E}"/>
              </a:ext>
            </a:extLst>
          </p:cNvPr>
          <p:cNvSpPr>
            <a:spLocks/>
          </p:cNvSpPr>
          <p:nvPr/>
        </p:nvSpPr>
        <p:spPr bwMode="auto">
          <a:xfrm>
            <a:off x="244475" y="441325"/>
            <a:ext cx="8712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ctr" eaLnBrk="1" hangingPunct="1"/>
            <a:r>
              <a:rPr lang="en-US" altLang="ru-RU" sz="24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ОСОБЕННОСТИ  ИНСТРУМЕНТА</a:t>
            </a:r>
          </a:p>
        </p:txBody>
      </p:sp>
      <p:grpSp>
        <p:nvGrpSpPr>
          <p:cNvPr id="51209" name="Group 16">
            <a:extLst>
              <a:ext uri="{FF2B5EF4-FFF2-40B4-BE49-F238E27FC236}">
                <a16:creationId xmlns:a16="http://schemas.microsoft.com/office/drawing/2014/main" id="{A87F0D08-1951-4369-B706-A00D46F27C64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2343150"/>
            <a:ext cx="1244600" cy="3644900"/>
            <a:chOff x="0" y="0"/>
            <a:chExt cx="784" cy="2296"/>
          </a:xfrm>
        </p:grpSpPr>
        <p:sp>
          <p:nvSpPr>
            <p:cNvPr id="51210" name="Rectangle 17">
              <a:extLst>
                <a:ext uri="{FF2B5EF4-FFF2-40B4-BE49-F238E27FC236}">
                  <a16:creationId xmlns:a16="http://schemas.microsoft.com/office/drawing/2014/main" id="{2E664504-122A-4517-BC99-053D15E73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68" cy="22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211" name="Rectangle 18">
              <a:extLst>
                <a:ext uri="{FF2B5EF4-FFF2-40B4-BE49-F238E27FC236}">
                  <a16:creationId xmlns:a16="http://schemas.microsoft.com/office/drawing/2014/main" id="{FD073A60-546A-448E-A2E6-AB8E2A78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00"/>
              <a:ext cx="78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153988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1A1A1A"/>
                  </a:solidFill>
                  <a:latin typeface="Helvetica Neue Light" charset="0"/>
                  <a:cs typeface="Helvetica Neue Light" charset="0"/>
                  <a:sym typeface="Helvetica Neue Light" charset="0"/>
                </a:rPr>
                <a:t>Уровни учебных способов действий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D97D9C6A-A661-420D-BAB1-D67DACAA3E72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EADA0C-F041-40A0-B7D2-2B30B078EE4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34950" y="-215900"/>
            <a:ext cx="8229600" cy="939800"/>
          </a:xfrm>
        </p:spPr>
        <p:txBody>
          <a:bodyPr/>
          <a:lstStyle/>
          <a:p>
            <a:pPr marL="285750" indent="-157163" eaLnBrk="1" hangingPunct="1"/>
            <a:r>
              <a:rPr lang="en-US" altLang="ru-RU" sz="25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Особенность  инструмента </a:t>
            </a:r>
            <a:endParaRPr lang="en-US" altLang="ru-RU" sz="25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grpSp>
        <p:nvGrpSpPr>
          <p:cNvPr id="52228" name="Group 3">
            <a:extLst>
              <a:ext uri="{FF2B5EF4-FFF2-40B4-BE49-F238E27FC236}">
                <a16:creationId xmlns:a16="http://schemas.microsoft.com/office/drawing/2014/main" id="{A4CACE75-8108-446C-80B1-A47A6698B1A5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1928813"/>
            <a:ext cx="2057400" cy="785812"/>
            <a:chOff x="0" y="0"/>
            <a:chExt cx="1296" cy="495"/>
          </a:xfrm>
        </p:grpSpPr>
        <p:sp>
          <p:nvSpPr>
            <p:cNvPr id="52283" name="Rectangle 4">
              <a:extLst>
                <a:ext uri="{FF2B5EF4-FFF2-40B4-BE49-F238E27FC236}">
                  <a16:creationId xmlns:a16="http://schemas.microsoft.com/office/drawing/2014/main" id="{5816CFCB-E8FC-4008-9E08-9FF1DA291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270" cy="495"/>
            </a:xfrm>
            <a:prstGeom prst="rect">
              <a:avLst/>
            </a:prstGeom>
            <a:solidFill>
              <a:srgbClr val="DCE6F2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84" name="Rectangle 5">
              <a:extLst>
                <a:ext uri="{FF2B5EF4-FFF2-40B4-BE49-F238E27FC236}">
                  <a16:creationId xmlns:a16="http://schemas.microsoft.com/office/drawing/2014/main" id="{DD4FD273-AFFF-418A-8FCC-A243626F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5"/>
              <a:ext cx="129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chemeClr val="tx1"/>
                  </a:solidFill>
                  <a:latin typeface="Lucida Grande" charset="0"/>
                  <a:cs typeface="Lucida Grande" charset="0"/>
                  <a:sym typeface="Lucida Grande" charset="0"/>
                </a:rPr>
                <a:t>ЗАДАЧА 1</a:t>
              </a:r>
            </a:p>
          </p:txBody>
        </p:sp>
      </p:grpSp>
      <p:grpSp>
        <p:nvGrpSpPr>
          <p:cNvPr id="52229" name="Group 6">
            <a:extLst>
              <a:ext uri="{FF2B5EF4-FFF2-40B4-BE49-F238E27FC236}">
                <a16:creationId xmlns:a16="http://schemas.microsoft.com/office/drawing/2014/main" id="{69C3C557-D253-47BC-BE41-46478925D671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928813"/>
            <a:ext cx="2057400" cy="785812"/>
            <a:chOff x="0" y="0"/>
            <a:chExt cx="1296" cy="495"/>
          </a:xfrm>
        </p:grpSpPr>
        <p:sp>
          <p:nvSpPr>
            <p:cNvPr id="52281" name="Rectangle 7">
              <a:extLst>
                <a:ext uri="{FF2B5EF4-FFF2-40B4-BE49-F238E27FC236}">
                  <a16:creationId xmlns:a16="http://schemas.microsoft.com/office/drawing/2014/main" id="{4EF19F81-C1DB-4B2E-BC52-4DA42161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270" cy="495"/>
            </a:xfrm>
            <a:prstGeom prst="rect">
              <a:avLst/>
            </a:prstGeom>
            <a:solidFill>
              <a:srgbClr val="DCE6F2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82" name="Rectangle 8">
              <a:extLst>
                <a:ext uri="{FF2B5EF4-FFF2-40B4-BE49-F238E27FC236}">
                  <a16:creationId xmlns:a16="http://schemas.microsoft.com/office/drawing/2014/main" id="{2D9A60FE-74CD-49C3-926E-A9A473AA9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5"/>
              <a:ext cx="129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chemeClr val="tx1"/>
                  </a:solidFill>
                  <a:latin typeface="Lucida Grande" charset="0"/>
                  <a:cs typeface="Lucida Grande" charset="0"/>
                  <a:sym typeface="Lucida Grande" charset="0"/>
                </a:rPr>
                <a:t>ЗАДАЧА 2</a:t>
              </a:r>
            </a:p>
          </p:txBody>
        </p:sp>
      </p:grpSp>
      <p:grpSp>
        <p:nvGrpSpPr>
          <p:cNvPr id="52230" name="Group 9">
            <a:extLst>
              <a:ext uri="{FF2B5EF4-FFF2-40B4-BE49-F238E27FC236}">
                <a16:creationId xmlns:a16="http://schemas.microsoft.com/office/drawing/2014/main" id="{0317B834-AEEA-496B-AE97-1C00D03C6060}"/>
              </a:ext>
            </a:extLst>
          </p:cNvPr>
          <p:cNvGrpSpPr>
            <a:grpSpLocks/>
          </p:cNvGrpSpPr>
          <p:nvPr/>
        </p:nvGrpSpPr>
        <p:grpSpPr bwMode="auto">
          <a:xfrm>
            <a:off x="5999163" y="1928813"/>
            <a:ext cx="2057400" cy="785812"/>
            <a:chOff x="0" y="0"/>
            <a:chExt cx="1296" cy="495"/>
          </a:xfrm>
        </p:grpSpPr>
        <p:sp>
          <p:nvSpPr>
            <p:cNvPr id="52279" name="Rectangle 10">
              <a:extLst>
                <a:ext uri="{FF2B5EF4-FFF2-40B4-BE49-F238E27FC236}">
                  <a16:creationId xmlns:a16="http://schemas.microsoft.com/office/drawing/2014/main" id="{489432AD-B8BA-450B-8703-DE233FD30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270" cy="495"/>
            </a:xfrm>
            <a:prstGeom prst="rect">
              <a:avLst/>
            </a:prstGeom>
            <a:solidFill>
              <a:srgbClr val="DCE6F2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80" name="Rectangle 11">
              <a:extLst>
                <a:ext uri="{FF2B5EF4-FFF2-40B4-BE49-F238E27FC236}">
                  <a16:creationId xmlns:a16="http://schemas.microsoft.com/office/drawing/2014/main" id="{D529FF22-ADE0-4FFA-B3AC-C19E0DFE5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5"/>
              <a:ext cx="129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chemeClr val="tx1"/>
                  </a:solidFill>
                  <a:latin typeface="Lucida Grande" charset="0"/>
                  <a:cs typeface="Lucida Grande" charset="0"/>
                  <a:sym typeface="Lucida Grande" charset="0"/>
                </a:rPr>
                <a:t>ЗАДАЧА   N</a:t>
              </a:r>
            </a:p>
          </p:txBody>
        </p:sp>
      </p:grpSp>
      <p:sp>
        <p:nvSpPr>
          <p:cNvPr id="52231" name="Line 12">
            <a:extLst>
              <a:ext uri="{FF2B5EF4-FFF2-40B4-BE49-F238E27FC236}">
                <a16:creationId xmlns:a16="http://schemas.microsoft.com/office/drawing/2014/main" id="{CBAC9DF8-83A2-4BCE-B8D8-0A749581995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387600" y="2324100"/>
            <a:ext cx="6731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32" name="Line 13">
            <a:extLst>
              <a:ext uri="{FF2B5EF4-FFF2-40B4-BE49-F238E27FC236}">
                <a16:creationId xmlns:a16="http://schemas.microsoft.com/office/drawing/2014/main" id="{4395F350-319D-43AB-ACC2-65A13FA0D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2311400"/>
            <a:ext cx="9001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52233" name="Group 14">
            <a:extLst>
              <a:ext uri="{FF2B5EF4-FFF2-40B4-BE49-F238E27FC236}">
                <a16:creationId xmlns:a16="http://schemas.microsoft.com/office/drawing/2014/main" id="{C8A3090D-11F1-4C41-8FA4-71ABBE0D6527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3071813"/>
            <a:ext cx="1752600" cy="571500"/>
            <a:chOff x="0" y="0"/>
            <a:chExt cx="1104" cy="360"/>
          </a:xfrm>
        </p:grpSpPr>
        <p:sp>
          <p:nvSpPr>
            <p:cNvPr id="52277" name="Rectangle 15">
              <a:extLst>
                <a:ext uri="{FF2B5EF4-FFF2-40B4-BE49-F238E27FC236}">
                  <a16:creationId xmlns:a16="http://schemas.microsoft.com/office/drawing/2014/main" id="{0D6A2650-4F76-4482-A544-0BBB60068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80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78" name="Rectangle 16">
              <a:extLst>
                <a:ext uri="{FF2B5EF4-FFF2-40B4-BE49-F238E27FC236}">
                  <a16:creationId xmlns:a16="http://schemas.microsoft.com/office/drawing/2014/main" id="{F51E8035-8A74-430C-8C78-392D72D90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1.1</a:t>
              </a:r>
            </a:p>
          </p:txBody>
        </p:sp>
      </p:grpSp>
      <p:grpSp>
        <p:nvGrpSpPr>
          <p:cNvPr id="52234" name="Group 17">
            <a:extLst>
              <a:ext uri="{FF2B5EF4-FFF2-40B4-BE49-F238E27FC236}">
                <a16:creationId xmlns:a16="http://schemas.microsoft.com/office/drawing/2014/main" id="{A0FE029A-6A60-4543-AD60-05D3957CBBAF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3929063"/>
            <a:ext cx="1752600" cy="573087"/>
            <a:chOff x="0" y="0"/>
            <a:chExt cx="1104" cy="361"/>
          </a:xfrm>
        </p:grpSpPr>
        <p:sp>
          <p:nvSpPr>
            <p:cNvPr id="52275" name="Rectangle 18">
              <a:extLst>
                <a:ext uri="{FF2B5EF4-FFF2-40B4-BE49-F238E27FC236}">
                  <a16:creationId xmlns:a16="http://schemas.microsoft.com/office/drawing/2014/main" id="{E05411CA-C4B1-4F65-BBD8-A8637A46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80" cy="36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76" name="Rectangle 19">
              <a:extLst>
                <a:ext uri="{FF2B5EF4-FFF2-40B4-BE49-F238E27FC236}">
                  <a16:creationId xmlns:a16="http://schemas.microsoft.com/office/drawing/2014/main" id="{7AD7DAD9-91E0-4B0B-BC19-64B5FA70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1.2</a:t>
              </a:r>
            </a:p>
          </p:txBody>
        </p:sp>
      </p:grpSp>
      <p:grpSp>
        <p:nvGrpSpPr>
          <p:cNvPr id="52235" name="Group 20">
            <a:extLst>
              <a:ext uri="{FF2B5EF4-FFF2-40B4-BE49-F238E27FC236}">
                <a16:creationId xmlns:a16="http://schemas.microsoft.com/office/drawing/2014/main" id="{EA4A4B9D-5F04-4078-AA57-DDD00E61565C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4857750"/>
            <a:ext cx="1752600" cy="571500"/>
            <a:chOff x="0" y="0"/>
            <a:chExt cx="1104" cy="360"/>
          </a:xfrm>
        </p:grpSpPr>
        <p:sp>
          <p:nvSpPr>
            <p:cNvPr id="52273" name="Rectangle 21">
              <a:extLst>
                <a:ext uri="{FF2B5EF4-FFF2-40B4-BE49-F238E27FC236}">
                  <a16:creationId xmlns:a16="http://schemas.microsoft.com/office/drawing/2014/main" id="{22206660-774D-42C2-AF9F-44A748FB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80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74" name="Rectangle 22">
              <a:extLst>
                <a:ext uri="{FF2B5EF4-FFF2-40B4-BE49-F238E27FC236}">
                  <a16:creationId xmlns:a16="http://schemas.microsoft.com/office/drawing/2014/main" id="{0839EA30-5FFA-42CB-B256-D6FB5076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1.3</a:t>
              </a:r>
            </a:p>
          </p:txBody>
        </p:sp>
      </p:grpSp>
      <p:grpSp>
        <p:nvGrpSpPr>
          <p:cNvPr id="52236" name="Group 23">
            <a:extLst>
              <a:ext uri="{FF2B5EF4-FFF2-40B4-BE49-F238E27FC236}">
                <a16:creationId xmlns:a16="http://schemas.microsoft.com/office/drawing/2014/main" id="{E8FFFE12-96C1-444B-9309-BF1E4E32F5F1}"/>
              </a:ext>
            </a:extLst>
          </p:cNvPr>
          <p:cNvGrpSpPr>
            <a:grpSpLocks/>
          </p:cNvGrpSpPr>
          <p:nvPr/>
        </p:nvGrpSpPr>
        <p:grpSpPr bwMode="auto">
          <a:xfrm>
            <a:off x="3214688" y="3071813"/>
            <a:ext cx="1752600" cy="571500"/>
            <a:chOff x="0" y="0"/>
            <a:chExt cx="1104" cy="360"/>
          </a:xfrm>
        </p:grpSpPr>
        <p:sp>
          <p:nvSpPr>
            <p:cNvPr id="52271" name="Rectangle 24">
              <a:extLst>
                <a:ext uri="{FF2B5EF4-FFF2-40B4-BE49-F238E27FC236}">
                  <a16:creationId xmlns:a16="http://schemas.microsoft.com/office/drawing/2014/main" id="{239257CD-952E-44D5-9308-0A346E45A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80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72" name="Rectangle 25">
              <a:extLst>
                <a:ext uri="{FF2B5EF4-FFF2-40B4-BE49-F238E27FC236}">
                  <a16:creationId xmlns:a16="http://schemas.microsoft.com/office/drawing/2014/main" id="{11F314BA-A53D-4F8C-9CC4-1744F217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2.1</a:t>
              </a:r>
            </a:p>
          </p:txBody>
        </p:sp>
      </p:grpSp>
      <p:grpSp>
        <p:nvGrpSpPr>
          <p:cNvPr id="52237" name="Group 26">
            <a:extLst>
              <a:ext uri="{FF2B5EF4-FFF2-40B4-BE49-F238E27FC236}">
                <a16:creationId xmlns:a16="http://schemas.microsoft.com/office/drawing/2014/main" id="{8A4D58AA-0C55-4EF2-B880-36442B59C1B9}"/>
              </a:ext>
            </a:extLst>
          </p:cNvPr>
          <p:cNvGrpSpPr>
            <a:grpSpLocks/>
          </p:cNvGrpSpPr>
          <p:nvPr/>
        </p:nvGrpSpPr>
        <p:grpSpPr bwMode="auto">
          <a:xfrm>
            <a:off x="3214688" y="4000500"/>
            <a:ext cx="1752600" cy="571500"/>
            <a:chOff x="0" y="0"/>
            <a:chExt cx="1104" cy="360"/>
          </a:xfrm>
        </p:grpSpPr>
        <p:sp>
          <p:nvSpPr>
            <p:cNvPr id="52269" name="Rectangle 27">
              <a:extLst>
                <a:ext uri="{FF2B5EF4-FFF2-40B4-BE49-F238E27FC236}">
                  <a16:creationId xmlns:a16="http://schemas.microsoft.com/office/drawing/2014/main" id="{8499C1D9-0CCD-45C3-80F6-2A56582F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80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70" name="Rectangle 28">
              <a:extLst>
                <a:ext uri="{FF2B5EF4-FFF2-40B4-BE49-F238E27FC236}">
                  <a16:creationId xmlns:a16="http://schemas.microsoft.com/office/drawing/2014/main" id="{370D0DC7-36D6-441F-959A-78D6BC393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2.2</a:t>
              </a:r>
            </a:p>
          </p:txBody>
        </p:sp>
      </p:grpSp>
      <p:grpSp>
        <p:nvGrpSpPr>
          <p:cNvPr id="52238" name="Group 29">
            <a:extLst>
              <a:ext uri="{FF2B5EF4-FFF2-40B4-BE49-F238E27FC236}">
                <a16:creationId xmlns:a16="http://schemas.microsoft.com/office/drawing/2014/main" id="{E05D2273-9357-40D3-A142-EA6E8A57C741}"/>
              </a:ext>
            </a:extLst>
          </p:cNvPr>
          <p:cNvGrpSpPr>
            <a:grpSpLocks/>
          </p:cNvGrpSpPr>
          <p:nvPr/>
        </p:nvGrpSpPr>
        <p:grpSpPr bwMode="auto">
          <a:xfrm>
            <a:off x="3214688" y="4857750"/>
            <a:ext cx="1752600" cy="571500"/>
            <a:chOff x="0" y="0"/>
            <a:chExt cx="1104" cy="360"/>
          </a:xfrm>
        </p:grpSpPr>
        <p:sp>
          <p:nvSpPr>
            <p:cNvPr id="52267" name="Rectangle 30">
              <a:extLst>
                <a:ext uri="{FF2B5EF4-FFF2-40B4-BE49-F238E27FC236}">
                  <a16:creationId xmlns:a16="http://schemas.microsoft.com/office/drawing/2014/main" id="{D3992374-14DC-4BF8-A93B-F24343FE3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80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68" name="Rectangle 31">
              <a:extLst>
                <a:ext uri="{FF2B5EF4-FFF2-40B4-BE49-F238E27FC236}">
                  <a16:creationId xmlns:a16="http://schemas.microsoft.com/office/drawing/2014/main" id="{5D376C87-96FD-42D6-96A3-E403A68EF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 2.3</a:t>
              </a:r>
            </a:p>
          </p:txBody>
        </p:sp>
      </p:grpSp>
      <p:grpSp>
        <p:nvGrpSpPr>
          <p:cNvPr id="52239" name="Group 32">
            <a:extLst>
              <a:ext uri="{FF2B5EF4-FFF2-40B4-BE49-F238E27FC236}">
                <a16:creationId xmlns:a16="http://schemas.microsoft.com/office/drawing/2014/main" id="{95DD187B-8C81-4DC3-8333-91C2EA6E2B52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3071813"/>
            <a:ext cx="1752600" cy="571500"/>
            <a:chOff x="0" y="0"/>
            <a:chExt cx="1104" cy="360"/>
          </a:xfrm>
        </p:grpSpPr>
        <p:sp>
          <p:nvSpPr>
            <p:cNvPr id="52265" name="Rectangle 33">
              <a:extLst>
                <a:ext uri="{FF2B5EF4-FFF2-40B4-BE49-F238E27FC236}">
                  <a16:creationId xmlns:a16="http://schemas.microsoft.com/office/drawing/2014/main" id="{493B9AA6-195C-42EA-9F7F-19FDA9E37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80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66" name="Rectangle 34">
              <a:extLst>
                <a:ext uri="{FF2B5EF4-FFF2-40B4-BE49-F238E27FC236}">
                  <a16:creationId xmlns:a16="http://schemas.microsoft.com/office/drawing/2014/main" id="{32B21426-591C-4290-A4D1-5EA5CDDA0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N.1 </a:t>
              </a:r>
            </a:p>
          </p:txBody>
        </p:sp>
      </p:grpSp>
      <p:grpSp>
        <p:nvGrpSpPr>
          <p:cNvPr id="52240" name="Group 35">
            <a:extLst>
              <a:ext uri="{FF2B5EF4-FFF2-40B4-BE49-F238E27FC236}">
                <a16:creationId xmlns:a16="http://schemas.microsoft.com/office/drawing/2014/main" id="{C0767D92-FB37-4111-8008-13FDEED100A0}"/>
              </a:ext>
            </a:extLst>
          </p:cNvPr>
          <p:cNvGrpSpPr>
            <a:grpSpLocks/>
          </p:cNvGrpSpPr>
          <p:nvPr/>
        </p:nvGrpSpPr>
        <p:grpSpPr bwMode="auto">
          <a:xfrm>
            <a:off x="6142038" y="4000500"/>
            <a:ext cx="1752600" cy="571500"/>
            <a:chOff x="0" y="0"/>
            <a:chExt cx="1104" cy="360"/>
          </a:xfrm>
        </p:grpSpPr>
        <p:sp>
          <p:nvSpPr>
            <p:cNvPr id="52263" name="Rectangle 36">
              <a:extLst>
                <a:ext uri="{FF2B5EF4-FFF2-40B4-BE49-F238E27FC236}">
                  <a16:creationId xmlns:a16="http://schemas.microsoft.com/office/drawing/2014/main" id="{7D93CC99-FA6E-44ED-B6AD-95FBB2948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79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64" name="Rectangle 37">
              <a:extLst>
                <a:ext uri="{FF2B5EF4-FFF2-40B4-BE49-F238E27FC236}">
                  <a16:creationId xmlns:a16="http://schemas.microsoft.com/office/drawing/2014/main" id="{EA558B82-F506-420E-8E68-115B58BEF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N.2</a:t>
              </a:r>
            </a:p>
          </p:txBody>
        </p:sp>
      </p:grpSp>
      <p:grpSp>
        <p:nvGrpSpPr>
          <p:cNvPr id="52241" name="Group 38">
            <a:extLst>
              <a:ext uri="{FF2B5EF4-FFF2-40B4-BE49-F238E27FC236}">
                <a16:creationId xmlns:a16="http://schemas.microsoft.com/office/drawing/2014/main" id="{FF594813-F3EF-4554-9A91-658C6D072BF2}"/>
              </a:ext>
            </a:extLst>
          </p:cNvPr>
          <p:cNvGrpSpPr>
            <a:grpSpLocks/>
          </p:cNvGrpSpPr>
          <p:nvPr/>
        </p:nvGrpSpPr>
        <p:grpSpPr bwMode="auto">
          <a:xfrm>
            <a:off x="6142038" y="4929188"/>
            <a:ext cx="1752600" cy="571500"/>
            <a:chOff x="0" y="0"/>
            <a:chExt cx="1104" cy="360"/>
          </a:xfrm>
        </p:grpSpPr>
        <p:sp>
          <p:nvSpPr>
            <p:cNvPr id="52261" name="Rectangle 39">
              <a:extLst>
                <a:ext uri="{FF2B5EF4-FFF2-40B4-BE49-F238E27FC236}">
                  <a16:creationId xmlns:a16="http://schemas.microsoft.com/office/drawing/2014/main" id="{732CC87A-7413-46B4-960E-D70CD0D0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79" cy="36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62" name="Rectangle 40">
              <a:extLst>
                <a:ext uri="{FF2B5EF4-FFF2-40B4-BE49-F238E27FC236}">
                  <a16:creationId xmlns:a16="http://schemas.microsoft.com/office/drawing/2014/main" id="{11ECDBB5-0786-4A4F-9572-DF836E78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"/>
              <a:ext cx="110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solidFill>
                    <a:schemeClr val="accent1"/>
                  </a:solidFill>
                  <a:cs typeface="Helvetica Neue Bold Condensed" charset="0"/>
                </a:rPr>
                <a:t>ЗАДАНИЕ N.3</a:t>
              </a:r>
            </a:p>
          </p:txBody>
        </p:sp>
      </p:grpSp>
      <p:sp>
        <p:nvSpPr>
          <p:cNvPr id="52242" name="Line 41">
            <a:extLst>
              <a:ext uri="{FF2B5EF4-FFF2-40B4-BE49-F238E27FC236}">
                <a16:creationId xmlns:a16="http://schemas.microsoft.com/office/drawing/2014/main" id="{3A1E02D0-C891-42E9-9C5E-47958E3519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00" y="27305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52243" name="Group 42">
            <a:extLst>
              <a:ext uri="{FF2B5EF4-FFF2-40B4-BE49-F238E27FC236}">
                <a16:creationId xmlns:a16="http://schemas.microsoft.com/office/drawing/2014/main" id="{E846B94F-BD94-4701-9FB2-4C445C5E7F5C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5749925"/>
            <a:ext cx="8648700" cy="863600"/>
            <a:chOff x="0" y="0"/>
            <a:chExt cx="5448" cy="544"/>
          </a:xfrm>
        </p:grpSpPr>
        <p:sp>
          <p:nvSpPr>
            <p:cNvPr id="52259" name="Rectangle 43">
              <a:extLst>
                <a:ext uri="{FF2B5EF4-FFF2-40B4-BE49-F238E27FC236}">
                  <a16:creationId xmlns:a16="http://schemas.microsoft.com/office/drawing/2014/main" id="{C23DAC11-8DC1-4EEB-8FD0-09B27B2A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424" cy="5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60" name="Rectangle 44">
              <a:extLst>
                <a:ext uri="{FF2B5EF4-FFF2-40B4-BE49-F238E27FC236}">
                  <a16:creationId xmlns:a16="http://schemas.microsoft.com/office/drawing/2014/main" id="{8D195613-AB4A-4A78-83AD-04D12FF55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9"/>
              <a:ext cx="544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chemeClr val="tx1"/>
                  </a:solidFill>
                  <a:latin typeface="Lucida Grande" charset="0"/>
                  <a:cs typeface="Lucida Grande" charset="0"/>
                  <a:sym typeface="Lucida Grande" charset="0"/>
                </a:rPr>
                <a:t>Предмет тестирования </a:t>
              </a:r>
              <a:r>
                <a:rPr lang="en-US" altLang="ru-RU" sz="2000">
                  <a:solidFill>
                    <a:schemeClr val="tx1"/>
                  </a:solidFill>
                  <a:cs typeface="Helvetica Neue Bold Condensed" charset="0"/>
                </a:rPr>
                <a:t>– мера присвоения культурных средств и соответствующих им способов действия </a:t>
              </a:r>
            </a:p>
          </p:txBody>
        </p:sp>
      </p:grpSp>
      <p:grpSp>
        <p:nvGrpSpPr>
          <p:cNvPr id="52244" name="Group 45">
            <a:extLst>
              <a:ext uri="{FF2B5EF4-FFF2-40B4-BE49-F238E27FC236}">
                <a16:creationId xmlns:a16="http://schemas.microsoft.com/office/drawing/2014/main" id="{A00F4D04-E541-40FB-8F29-DD15A980B95D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436563"/>
            <a:ext cx="8750300" cy="1193800"/>
            <a:chOff x="0" y="0"/>
            <a:chExt cx="5512" cy="752"/>
          </a:xfrm>
        </p:grpSpPr>
        <p:sp>
          <p:nvSpPr>
            <p:cNvPr id="52257" name="Rectangle 46">
              <a:extLst>
                <a:ext uri="{FF2B5EF4-FFF2-40B4-BE49-F238E27FC236}">
                  <a16:creationId xmlns:a16="http://schemas.microsoft.com/office/drawing/2014/main" id="{B7D97108-A9D7-492F-9AA8-6EE34AE1E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0"/>
              <a:ext cx="5472" cy="752"/>
            </a:xfrm>
            <a:prstGeom prst="rect">
              <a:avLst/>
            </a:prstGeom>
            <a:solidFill>
              <a:srgbClr val="B3B3B3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258" name="Rectangle 47">
              <a:extLst>
                <a:ext uri="{FF2B5EF4-FFF2-40B4-BE49-F238E27FC236}">
                  <a16:creationId xmlns:a16="http://schemas.microsoft.com/office/drawing/2014/main" id="{F8BEB536-AB45-49D9-A8B7-D3AA3D8CD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5"/>
              <a:ext cx="551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/>
              <a:r>
                <a:rPr lang="en-US" altLang="ru-RU" sz="2000" b="1">
                  <a:solidFill>
                    <a:srgbClr val="002D99"/>
                  </a:solidFill>
                  <a:latin typeface="Lucida Grande" charset="0"/>
                  <a:cs typeface="Lucida Grande" charset="0"/>
                  <a:sym typeface="Lucida Grande" charset="0"/>
                </a:rPr>
                <a:t>Содержательная основа теста </a:t>
              </a:r>
              <a:r>
                <a:rPr lang="en-US" altLang="ru-RU" sz="2000">
                  <a:solidFill>
                    <a:srgbClr val="002D99"/>
                  </a:solidFill>
                  <a:cs typeface="Helvetica Neue Bold Condensed" charset="0"/>
                </a:rPr>
                <a:t>– ТЕХНОЛОГИЧЕСКАЯ  МАТРИЦА </a:t>
              </a:r>
            </a:p>
            <a:p>
              <a:pPr algn="ctr" eaLnBrk="1" hangingPunct="1"/>
              <a:r>
                <a:rPr lang="en-US" altLang="ru-RU" sz="2000">
                  <a:solidFill>
                    <a:srgbClr val="002D99"/>
                  </a:solidFill>
                  <a:cs typeface="Helvetica Neue Bold Condensed" charset="0"/>
                </a:rPr>
                <a:t>(СИСТЕМА  СРЕДСТВ/СПОСОБОВ ОРИЕНТИРОВКИ ДЕЙСТВИЯ В ДАННОЙ ПРЕДМЕТНОЙ ОБЛАСТИ)</a:t>
              </a:r>
            </a:p>
          </p:txBody>
        </p:sp>
      </p:grpSp>
      <p:sp>
        <p:nvSpPr>
          <p:cNvPr id="52245" name="Line 48">
            <a:extLst>
              <a:ext uri="{FF2B5EF4-FFF2-40B4-BE49-F238E27FC236}">
                <a16:creationId xmlns:a16="http://schemas.microsoft.com/office/drawing/2014/main" id="{7EBAC4F6-028A-44CC-8BEB-D23F9CDD6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6700" y="1643063"/>
            <a:ext cx="1588" cy="28575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6" name="Line 49">
            <a:extLst>
              <a:ext uri="{FF2B5EF4-FFF2-40B4-BE49-F238E27FC236}">
                <a16:creationId xmlns:a16="http://schemas.microsoft.com/office/drawing/2014/main" id="{DCDD5B2B-94CB-499A-9578-7F5E7934B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2463" y="1643063"/>
            <a:ext cx="6350" cy="28575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7" name="Rectangle 50">
            <a:extLst>
              <a:ext uri="{FF2B5EF4-FFF2-40B4-BE49-F238E27FC236}">
                <a16:creationId xmlns:a16="http://schemas.microsoft.com/office/drawing/2014/main" id="{15FA30DB-8E1A-4EDC-8961-DC7489193551}"/>
              </a:ext>
            </a:extLst>
          </p:cNvPr>
          <p:cNvSpPr>
            <a:spLocks/>
          </p:cNvSpPr>
          <p:nvPr/>
        </p:nvSpPr>
        <p:spPr bwMode="auto">
          <a:xfrm>
            <a:off x="5213350" y="1866900"/>
            <a:ext cx="698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ctr" eaLnBrk="1" hangingPunct="1"/>
            <a:r>
              <a:rPr lang="en-US" altLang="ru-RU" sz="5400" b="1">
                <a:solidFill>
                  <a:schemeClr val="tx1"/>
                </a:solidFill>
                <a:latin typeface="Lucida Grande" charset="0"/>
                <a:cs typeface="Lucida Grande" charset="0"/>
                <a:sym typeface="Lucida Grande" charset="0"/>
              </a:rPr>
              <a:t>…</a:t>
            </a:r>
          </a:p>
        </p:txBody>
      </p:sp>
      <p:sp>
        <p:nvSpPr>
          <p:cNvPr id="52248" name="Line 51">
            <a:extLst>
              <a:ext uri="{FF2B5EF4-FFF2-40B4-BE49-F238E27FC236}">
                <a16:creationId xmlns:a16="http://schemas.microsoft.com/office/drawing/2014/main" id="{54D7D8D5-5A5D-44F2-8754-29279C332B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4000" y="27178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9" name="Line 52">
            <a:extLst>
              <a:ext uri="{FF2B5EF4-FFF2-40B4-BE49-F238E27FC236}">
                <a16:creationId xmlns:a16="http://schemas.microsoft.com/office/drawing/2014/main" id="{7133E856-7731-4519-9383-42FBE50553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27305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50" name="Line 53">
            <a:extLst>
              <a:ext uri="{FF2B5EF4-FFF2-40B4-BE49-F238E27FC236}">
                <a16:creationId xmlns:a16="http://schemas.microsoft.com/office/drawing/2014/main" id="{A019C559-B99C-43C1-AC10-9412AE6297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46200" y="16129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51" name="Line 54">
            <a:extLst>
              <a:ext uri="{FF2B5EF4-FFF2-40B4-BE49-F238E27FC236}">
                <a16:creationId xmlns:a16="http://schemas.microsoft.com/office/drawing/2014/main" id="{0200036D-41C8-4C6C-89F0-8664C01EA4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00" y="36449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52" name="Line 55">
            <a:extLst>
              <a:ext uri="{FF2B5EF4-FFF2-40B4-BE49-F238E27FC236}">
                <a16:creationId xmlns:a16="http://schemas.microsoft.com/office/drawing/2014/main" id="{28D3C53E-3470-40D1-9ED5-C9226919D0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4000" y="36830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53" name="Line 56">
            <a:extLst>
              <a:ext uri="{FF2B5EF4-FFF2-40B4-BE49-F238E27FC236}">
                <a16:creationId xmlns:a16="http://schemas.microsoft.com/office/drawing/2014/main" id="{C86F0E71-34F0-4494-BAC3-469788A8CF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46200" y="36449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54" name="Line 57">
            <a:extLst>
              <a:ext uri="{FF2B5EF4-FFF2-40B4-BE49-F238E27FC236}">
                <a16:creationId xmlns:a16="http://schemas.microsoft.com/office/drawing/2014/main" id="{0EE0BB64-37E7-439F-9F33-40B8A62C7F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3500" y="45466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55" name="Line 58">
            <a:extLst>
              <a:ext uri="{FF2B5EF4-FFF2-40B4-BE49-F238E27FC236}">
                <a16:creationId xmlns:a16="http://schemas.microsoft.com/office/drawing/2014/main" id="{719D720D-E9FF-4682-A981-E115DAF85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4000" y="45720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56" name="Line 59">
            <a:extLst>
              <a:ext uri="{FF2B5EF4-FFF2-40B4-BE49-F238E27FC236}">
                <a16:creationId xmlns:a16="http://schemas.microsoft.com/office/drawing/2014/main" id="{06E2E938-212E-464D-B655-A1043876D7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00" y="4597400"/>
            <a:ext cx="12700" cy="342900"/>
          </a:xfrm>
          <a:prstGeom prst="line">
            <a:avLst/>
          </a:prstGeom>
          <a:noFill/>
          <a:ln w="38100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>
            <a:extLst>
              <a:ext uri="{FF2B5EF4-FFF2-40B4-BE49-F238E27FC236}">
                <a16:creationId xmlns:a16="http://schemas.microsoft.com/office/drawing/2014/main" id="{734FC43C-BC20-4DEF-8A87-AB03EA45182A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AF7A6379-1951-4641-98B3-06DC05011B9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03200" y="260350"/>
            <a:ext cx="8737600" cy="647700"/>
          </a:xfrm>
        </p:spPr>
        <p:txBody>
          <a:bodyPr/>
          <a:lstStyle/>
          <a:p>
            <a:pPr marL="285750" indent="0" eaLnBrk="1" hangingPunct="1"/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Результаты диагностики</a:t>
            </a:r>
            <a:br>
              <a:rPr lang="en-US" altLang="ru-RU" sz="2800" b="1">
                <a:solidFill>
                  <a:srgbClr val="DD2067"/>
                </a:solidFill>
                <a:latin typeface="Helvetica Neue" charset="0"/>
                <a:sym typeface="Helvetica Neue" charset="0"/>
              </a:rPr>
            </a:br>
            <a:endParaRPr lang="en-US" altLang="ru-RU" sz="28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88E2C258-F514-4E07-BECB-E91B89F205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66700" y="711200"/>
            <a:ext cx="2984500" cy="952500"/>
          </a:xfrm>
        </p:spPr>
        <p:txBody>
          <a:bodyPr anchor="t"/>
          <a:lstStyle/>
          <a:p>
            <a:pPr marL="0" indent="0" eaLnBrk="1" hangingPunct="1">
              <a:buFont typeface="Helvetica Neue" charset="0"/>
              <a:buNone/>
            </a:pPr>
            <a:r>
              <a:rPr lang="en-US" altLang="ru-RU" sz="2200">
                <a:solidFill>
                  <a:srgbClr val="002D99"/>
                </a:solidFill>
                <a:cs typeface="Helvetica Neue Bold Condensed" charset="0"/>
              </a:rPr>
              <a:t>РЕШАЕМОСТЬ ЗАДАЧ РАЗНОГО УРОВНЯ</a:t>
            </a:r>
            <a:endParaRPr lang="en-US" altLang="ru-RU" sz="2200">
              <a:solidFill>
                <a:srgbClr val="002D99"/>
              </a:solidFill>
            </a:endParaRPr>
          </a:p>
        </p:txBody>
      </p:sp>
      <p:graphicFrame>
        <p:nvGraphicFramePr>
          <p:cNvPr id="62468" name="Group 4">
            <a:extLst>
              <a:ext uri="{FF2B5EF4-FFF2-40B4-BE49-F238E27FC236}">
                <a16:creationId xmlns:a16="http://schemas.microsoft.com/office/drawing/2014/main" id="{5E16261E-59D7-4532-B841-06FEB010344D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608013"/>
          <a:ext cx="5434013" cy="2346325"/>
        </p:xfrm>
        <a:graphic>
          <a:graphicData uri="http://schemas.openxmlformats.org/drawingml/2006/table">
            <a:tbl>
              <a:tblPr/>
              <a:tblGrid>
                <a:gridCol w="3509963">
                  <a:extLst>
                    <a:ext uri="{9D8B030D-6E8A-4147-A177-3AD203B41FA5}">
                      <a16:colId xmlns:a16="http://schemas.microsoft.com/office/drawing/2014/main" val="3260393437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2031777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339128538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4177349704"/>
                    </a:ext>
                  </a:extLst>
                </a:gridCol>
              </a:tblGrid>
              <a:tr h="269875">
                <a:tc rowSpan="2"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Предметность тестирования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Уровень</a:t>
                      </a:r>
                    </a:p>
                  </a:txBody>
                  <a:tcPr marL="12700" marR="12700" marT="12700" marB="12700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61396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</a:t>
                      </a:r>
                    </a:p>
                  </a:txBody>
                  <a:tcPr marL="12700" marR="12700" marT="12700" marB="12700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12700" marR="12700" marT="12700" marB="12700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3</a:t>
                      </a:r>
                    </a:p>
                  </a:txBody>
                  <a:tcPr marL="12700" marR="12700" marT="12700" marB="12700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26525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Математика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70,8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49,6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25,4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9618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Естествознание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44,7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26,3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19,7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0860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Русский язык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68,6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47,4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21,1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60999"/>
                  </a:ext>
                </a:extLst>
              </a:tr>
              <a:tr h="373063"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Чтение художественного текста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73,5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44,5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24,7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50826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Чтение информационного текста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35,9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27,0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" charset="0"/>
                        </a:rPr>
                        <a:t>14,4</a:t>
                      </a:r>
                    </a:p>
                  </a:txBody>
                  <a:tcPr marL="12700" marR="12700" marT="12700" marB="12700" anchor="ctr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06607"/>
                  </a:ext>
                </a:extLst>
              </a:tr>
            </a:tbl>
          </a:graphicData>
        </a:graphic>
      </p:graphicFrame>
      <p:sp>
        <p:nvSpPr>
          <p:cNvPr id="1069" name="Rectangle 91">
            <a:extLst>
              <a:ext uri="{FF2B5EF4-FFF2-40B4-BE49-F238E27FC236}">
                <a16:creationId xmlns:a16="http://schemas.microsoft.com/office/drawing/2014/main" id="{B2E5B6C3-F793-445E-B348-1325B51EC41F}"/>
              </a:ext>
            </a:extLst>
          </p:cNvPr>
          <p:cNvSpPr>
            <a:spLocks/>
          </p:cNvSpPr>
          <p:nvPr/>
        </p:nvSpPr>
        <p:spPr bwMode="auto">
          <a:xfrm>
            <a:off x="266700" y="3048000"/>
            <a:ext cx="8636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r>
              <a:rPr lang="en-US" altLang="ru-RU" sz="2200">
                <a:solidFill>
                  <a:srgbClr val="002D99"/>
                </a:solidFill>
                <a:cs typeface="Helvetica Neue Bold Condensed" charset="0"/>
              </a:rPr>
              <a:t>УСРЕДНЕННЫЕ ПРОФИЛИ УСПЕШНОСТИ ПО РАЗНЫМ ПРЕДМЕТАМ</a:t>
            </a:r>
          </a:p>
        </p:txBody>
      </p:sp>
      <p:graphicFrame>
        <p:nvGraphicFramePr>
          <p:cNvPr id="1026" name="Object 92">
            <a:extLst>
              <a:ext uri="{FF2B5EF4-FFF2-40B4-BE49-F238E27FC236}">
                <a16:creationId xmlns:a16="http://schemas.microsoft.com/office/drawing/2014/main" id="{B11C4541-1E4E-477A-AAA9-78B3A6A21BD1}"/>
              </a:ext>
            </a:extLst>
          </p:cNvPr>
          <p:cNvGraphicFramePr>
            <a:graphicFrameLocks/>
          </p:cNvGraphicFramePr>
          <p:nvPr/>
        </p:nvGraphicFramePr>
        <p:xfrm>
          <a:off x="611188" y="3357563"/>
          <a:ext cx="742315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hart" r:id="rId3" imgW="11741890" imgH="5566749" progId="MSGraph.Chart.8">
                  <p:embed/>
                </p:oleObj>
              </mc:Choice>
              <mc:Fallback>
                <p:oleObj name="Chart" r:id="rId3" imgW="11741890" imgH="5566749" progId="MSGraph.Chart.8">
                  <p:embed/>
                  <p:pic>
                    <p:nvPicPr>
                      <p:cNvPr id="0" name="Object 9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57563"/>
                        <a:ext cx="742315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>
            <a:extLst>
              <a:ext uri="{FF2B5EF4-FFF2-40B4-BE49-F238E27FC236}">
                <a16:creationId xmlns:a16="http://schemas.microsoft.com/office/drawing/2014/main" id="{99EF2BF7-6B5F-40EF-B2E2-374CD6695F5A}"/>
              </a:ext>
            </a:extLst>
          </p:cNvPr>
          <p:cNvSpPr>
            <a:spLocks/>
          </p:cNvSpPr>
          <p:nvPr/>
        </p:nvSpPr>
        <p:spPr bwMode="auto">
          <a:xfrm>
            <a:off x="198438" y="188913"/>
            <a:ext cx="8755062" cy="6486525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5F08C625-942D-445C-8415-21812B69550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-101600" y="188913"/>
            <a:ext cx="8737600" cy="712787"/>
          </a:xfrm>
        </p:spPr>
        <p:txBody>
          <a:bodyPr/>
          <a:lstStyle/>
          <a:p>
            <a:pPr marL="285750" indent="0" eaLnBrk="1" hangingPunct="1"/>
            <a:r>
              <a:rPr lang="en-US" altLang="ru-RU" sz="2800" b="1">
                <a:solidFill>
                  <a:srgbClr val="DD2067"/>
                </a:solidFill>
                <a:latin typeface="Helvetica Neue" charset="0"/>
                <a:cs typeface="Helvetica Neue" charset="0"/>
                <a:sym typeface="Helvetica Neue" charset="0"/>
              </a:rPr>
              <a:t>Результаты диагностики</a:t>
            </a:r>
            <a:br>
              <a:rPr lang="en-US" altLang="ru-RU" sz="2800" b="1">
                <a:solidFill>
                  <a:srgbClr val="DD2067"/>
                </a:solidFill>
                <a:latin typeface="Helvetica Neue" charset="0"/>
                <a:sym typeface="Helvetica Neue" charset="0"/>
              </a:rPr>
            </a:br>
            <a:endParaRPr lang="en-US" altLang="ru-RU" sz="2800" b="1">
              <a:solidFill>
                <a:srgbClr val="DD2067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476D07ED-82D4-47C1-83D9-15578A9003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66700" y="774700"/>
            <a:ext cx="4881563" cy="571500"/>
          </a:xfrm>
        </p:spPr>
        <p:txBody>
          <a:bodyPr anchor="t"/>
          <a:lstStyle/>
          <a:p>
            <a:pPr marL="0" indent="0" eaLnBrk="1" hangingPunct="1">
              <a:buFont typeface="Helvetica Neue" charset="0"/>
              <a:buNone/>
            </a:pPr>
            <a:r>
              <a:rPr lang="en-US" altLang="ru-RU" sz="2200">
                <a:solidFill>
                  <a:srgbClr val="002D99"/>
                </a:solidFill>
                <a:cs typeface="Helvetica Neue Bold Condensed" charset="0"/>
              </a:rPr>
              <a:t>ТИПЫ ПРОФИЛЕЙ УСПЕШНОСТИ</a:t>
            </a:r>
            <a:endParaRPr lang="en-US" altLang="ru-RU" sz="2200">
              <a:solidFill>
                <a:srgbClr val="002D99"/>
              </a:solidFill>
            </a:endParaRP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1AF7CE33-8621-4555-B4E0-9DFCE97AFE0C}"/>
              </a:ext>
            </a:extLst>
          </p:cNvPr>
          <p:cNvGraphicFramePr>
            <a:graphicFrameLocks/>
          </p:cNvGraphicFramePr>
          <p:nvPr/>
        </p:nvGraphicFramePr>
        <p:xfrm>
          <a:off x="1692275" y="328613"/>
          <a:ext cx="7031038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12207261" imgH="4907362" progId="MSGraph.Chart.8">
                  <p:embed/>
                </p:oleObj>
              </mc:Choice>
              <mc:Fallback>
                <p:oleObj name="Chart" r:id="rId3" imgW="12207261" imgH="4907362" progId="MSGraph.Char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8613"/>
                        <a:ext cx="7031038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5">
            <a:extLst>
              <a:ext uri="{FF2B5EF4-FFF2-40B4-BE49-F238E27FC236}">
                <a16:creationId xmlns:a16="http://schemas.microsoft.com/office/drawing/2014/main" id="{A86EAAC5-C3F0-457E-B4F9-C8CE4F96B316}"/>
              </a:ext>
            </a:extLst>
          </p:cNvPr>
          <p:cNvSpPr>
            <a:spLocks/>
          </p:cNvSpPr>
          <p:nvPr/>
        </p:nvSpPr>
        <p:spPr bwMode="auto">
          <a:xfrm>
            <a:off x="266700" y="2921000"/>
            <a:ext cx="8636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r>
              <a:rPr lang="en-US" altLang="ru-RU" sz="2200">
                <a:solidFill>
                  <a:srgbClr val="002D99"/>
                </a:solidFill>
                <a:cs typeface="Helvetica Neue Bold Condensed" charset="0"/>
              </a:rPr>
              <a:t>РЕЗУЛЬТАТЫ ДИАГНОСТИКИ ЧЕТВЕРОКЛАССНИКОВ, ОБУЧАВШИХСЯ ПО РАЗНЫМ СИСТЕМАМ</a:t>
            </a:r>
          </a:p>
        </p:txBody>
      </p:sp>
      <p:graphicFrame>
        <p:nvGraphicFramePr>
          <p:cNvPr id="2051" name="Object 6">
            <a:extLst>
              <a:ext uri="{FF2B5EF4-FFF2-40B4-BE49-F238E27FC236}">
                <a16:creationId xmlns:a16="http://schemas.microsoft.com/office/drawing/2014/main" id="{B54F16F2-C953-4DD1-BF5D-23E2ABCA5CFE}"/>
              </a:ext>
            </a:extLst>
          </p:cNvPr>
          <p:cNvGraphicFramePr>
            <a:graphicFrameLocks/>
          </p:cNvGraphicFramePr>
          <p:nvPr/>
        </p:nvGraphicFramePr>
        <p:xfrm>
          <a:off x="1258888" y="3078163"/>
          <a:ext cx="710565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5" imgW="11517460" imgH="6454385" progId="MSGraph.Chart.8">
                  <p:embed/>
                </p:oleObj>
              </mc:Choice>
              <mc:Fallback>
                <p:oleObj name="Chart" r:id="rId5" imgW="11517460" imgH="6454385" progId="MSGraph.Char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78163"/>
                        <a:ext cx="7105650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4956238C-C39D-4187-B0F2-3CE7BE8D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altLang="ru-RU" sz="2800" b="1">
                <a:solidFill>
                  <a:srgbClr val="FF0000"/>
                </a:solidFill>
              </a:rPr>
              <a:t>Блок 3. Личностные  результаты как социальный опыт ребенка</a:t>
            </a:r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id="{1F58658B-DE95-4F8F-8E0C-1F2F344F5D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572500" cy="2865437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8398028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161387424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535937496"/>
                    </a:ext>
                  </a:extLst>
                </a:gridCol>
              </a:tblGrid>
              <a:tr h="623888"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 Bold Condensed" charset="0"/>
                        </a:rPr>
                        <a:t>Начальное общее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 Bold Condensed" charset="0"/>
                        </a:rPr>
                        <a:t>Основное общее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 Bold Condensed" charset="0"/>
                        </a:rPr>
                        <a:t>Полное общее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92428"/>
                  </a:ext>
                </a:extLst>
              </a:tr>
              <a:tr h="2162175"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A7594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 Bold Condense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A7594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 Bold Condensed" charset="0"/>
                        </a:rPr>
                        <a:t>участие учащихся в разных видах деятельности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A7594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 Bold Condensed" charset="0"/>
                        </a:rPr>
                        <a:t>(учебная и внеучебные виды деятельности)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4A7594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 Bold Condensed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A7594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 Bold Condense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A7594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 Bold Condensed" charset="0"/>
                        </a:rPr>
                        <a:t>социальную пробы и приобретение общественно-полезного социального  опыта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1pPr>
                      <a:lvl2pPr marL="742950" indent="-28575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eaLnBrk="0" hangingPunct="0">
                        <a:spcBef>
                          <a:spcPts val="2300"/>
                        </a:spcBef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646461"/>
                        </a:buClr>
                        <a:buSzPct val="75000"/>
                        <a:buFont typeface="Helvetica Neue" charset="0"/>
                        <a:defRPr sz="2000">
                          <a:solidFill>
                            <a:srgbClr val="646461"/>
                          </a:solidFill>
                          <a:latin typeface="Helvetica Neue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4A7594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 Bold Condensed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4A7594"/>
                        </a:solidFill>
                        <a:effectLst/>
                        <a:latin typeface="Helvetica Neue" charset="0"/>
                        <a:cs typeface="ヒラギノ角ゴ ProN W3" charset="0"/>
                        <a:sym typeface="Helvetica Neue Bold Condense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A7594"/>
                          </a:solidFill>
                          <a:effectLst/>
                          <a:latin typeface="Helvetica Neue" charset="0"/>
                          <a:cs typeface="ヒラギノ角ゴ ProN W3" charset="0"/>
                          <a:sym typeface="Helvetica Neue Bold Condensed" charset="0"/>
                        </a:rPr>
                        <a:t>социальная практика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90893"/>
                  </a:ext>
                </a:extLst>
              </a:tr>
            </a:tbl>
          </a:graphicData>
        </a:graphic>
      </p:graphicFrame>
      <p:sp>
        <p:nvSpPr>
          <p:cNvPr id="53265" name="Нижний колонтитул 3">
            <a:extLst>
              <a:ext uri="{FF2B5EF4-FFF2-40B4-BE49-F238E27FC236}">
                <a16:creationId xmlns:a16="http://schemas.microsoft.com/office/drawing/2014/main" id="{842FCFF1-35DC-49C9-A12A-7F5278164BF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266" name="Номер слайда 4">
            <a:extLst>
              <a:ext uri="{FF2B5EF4-FFF2-40B4-BE49-F238E27FC236}">
                <a16:creationId xmlns:a16="http://schemas.microsoft.com/office/drawing/2014/main" id="{83B4C614-5448-4292-9D03-C1E1225DC7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fld id="{C6F2F1C5-0A9D-4D1A-80A0-FBA75E91412F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65A0A3-0026-4B7F-B6CB-5A33972EB0B5}"/>
              </a:ext>
            </a:extLst>
          </p:cNvPr>
          <p:cNvSpPr/>
          <p:nvPr/>
        </p:nvSpPr>
        <p:spPr>
          <a:xfrm>
            <a:off x="285750" y="4286250"/>
            <a:ext cx="8572500" cy="2143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268" name="Rectangle 7">
            <a:extLst>
              <a:ext uri="{FF2B5EF4-FFF2-40B4-BE49-F238E27FC236}">
                <a16:creationId xmlns:a16="http://schemas.microsoft.com/office/drawing/2014/main" id="{69AB78EC-4A6A-4E20-B867-25E10696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344988"/>
            <a:ext cx="84296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ru-RU" altLang="ru-RU" sz="1600" b="1" i="1">
                <a:cs typeface="Times New Roman" panose="02020603050405020304" pitchFamily="18" charset="0"/>
              </a:rPr>
              <a:t>Осмысленное и ответственное построение личной жизненной траектории</a:t>
            </a:r>
            <a:endParaRPr lang="ru-RU" altLang="ru-RU" sz="1600"/>
          </a:p>
          <a:p>
            <a:pPr>
              <a:buFontTx/>
              <a:buChar char="•"/>
            </a:pPr>
            <a:r>
              <a:rPr lang="ru-RU" altLang="ru-RU" sz="1600" b="1" i="1">
                <a:latin typeface="Times New Roman" panose="02020603050405020304" pitchFamily="18" charset="0"/>
                <a:cs typeface="Calibri" panose="020F0502020204030204" pitchFamily="34" charset="0"/>
              </a:rPr>
              <a:t>образовательная самостоятельность</a:t>
            </a:r>
            <a:r>
              <a:rPr lang="ru-RU" altLang="ru-RU" sz="1600">
                <a:latin typeface="Times New Roman" panose="02020603050405020304" pitchFamily="18" charset="0"/>
                <a:cs typeface="Calibri" panose="020F0502020204030204" pitchFamily="34" charset="0"/>
              </a:rPr>
              <a:t>, подразумевающая  умения школьника  создавать средства  для  собственного  продвижения, развития;</a:t>
            </a:r>
            <a:endParaRPr lang="ru-RU" altLang="ru-RU" sz="1600"/>
          </a:p>
          <a:p>
            <a:pPr>
              <a:buFontTx/>
              <a:buChar char="•"/>
            </a:pPr>
            <a:r>
              <a:rPr lang="ru-RU" altLang="ru-RU" sz="1600" b="1" i="1">
                <a:latin typeface="Times New Roman" panose="02020603050405020304" pitchFamily="18" charset="0"/>
                <a:cs typeface="Calibri" panose="020F0502020204030204" pitchFamily="34" charset="0"/>
              </a:rPr>
              <a:t>образовательная  инициатива</a:t>
            </a:r>
            <a:r>
              <a:rPr lang="ru-RU" altLang="ru-RU" sz="160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RU" sz="1600">
                <a:cs typeface="Calibri" panose="020F0502020204030204" pitchFamily="34" charset="0"/>
              </a:rPr>
              <a:t>–</a:t>
            </a:r>
            <a:r>
              <a:rPr lang="ru-RU" altLang="ru-RU" sz="1600">
                <a:latin typeface="Times New Roman" panose="02020603050405020304" pitchFamily="18" charset="0"/>
                <a:cs typeface="Calibri" panose="020F0502020204030204" pitchFamily="34" charset="0"/>
              </a:rPr>
              <a:t> умение выстраивать свою образовательную траекторию, умение  создавать  необходимые для собственного  развития ситуации и адекватно их реализовать;</a:t>
            </a:r>
            <a:endParaRPr lang="ru-RU" altLang="ru-RU" sz="1600" b="1" i="1">
              <a:cs typeface="Times New Roman" panose="02020603050405020304" pitchFamily="18" charset="0"/>
            </a:endParaRPr>
          </a:p>
          <a:p>
            <a:r>
              <a:rPr lang="ru-RU" altLang="ru-RU" sz="1600" b="1" i="1">
                <a:cs typeface="Times New Roman" panose="02020603050405020304" pitchFamily="18" charset="0"/>
              </a:rPr>
              <a:t>образовательная ответственность</a:t>
            </a:r>
            <a:r>
              <a:rPr lang="ru-RU" altLang="ru-RU" sz="1600">
                <a:cs typeface="Times New Roman" panose="02020603050405020304" pitchFamily="18" charset="0"/>
              </a:rPr>
              <a:t> – умение принимать для себя решения о готовности действовать в определенных нестандартных  ситуациях</a:t>
            </a:r>
            <a:r>
              <a:rPr lang="ru-RU" altLang="ru-RU" sz="160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DA8B7E51-57CC-4D47-9C79-BB606400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3. Личностные образовательные  результаты учащихся</a:t>
            </a:r>
            <a:endParaRPr lang="ru-RU" altLang="ru-R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Содержимое 2">
            <a:extLst>
              <a:ext uri="{FF2B5EF4-FFF2-40B4-BE49-F238E27FC236}">
                <a16:creationId xmlns:a16="http://schemas.microsoft.com/office/drawing/2014/main" id="{DBA2FC00-5EAA-4D67-91AD-4CAE0DB59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643063"/>
            <a:ext cx="8062912" cy="4714875"/>
          </a:xfrm>
        </p:spPr>
        <p:txBody>
          <a:bodyPr/>
          <a:lstStyle/>
          <a:p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Осмысленное и ответственное построение личной жизненной траектории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– самостоятельность - ответственность</a:t>
            </a:r>
          </a:p>
          <a:p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 Социальное действие и моральное поведение</a:t>
            </a:r>
          </a:p>
          <a:p>
            <a:r>
              <a:rPr lang="ru-RU" altLang="ru-RU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3.3.  Здоровье и безопасность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E3771491-B0FA-4C33-9FDA-1BA18DB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FF0000"/>
                </a:solidFill>
              </a:rPr>
              <a:t>3. Качество  образования</a:t>
            </a:r>
          </a:p>
        </p:txBody>
      </p:sp>
      <p:sp>
        <p:nvSpPr>
          <p:cNvPr id="55299" name="Содержимое 2">
            <a:extLst>
              <a:ext uri="{FF2B5EF4-FFF2-40B4-BE49-F238E27FC236}">
                <a16:creationId xmlns:a16="http://schemas.microsoft.com/office/drawing/2014/main" id="{F11DF75E-F8AD-40D7-A04E-012686C45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/>
              <a:t>Характеристики: </a:t>
            </a:r>
            <a:r>
              <a:rPr lang="ru-RU" altLang="ru-RU" b="1">
                <a:solidFill>
                  <a:srgbClr val="0033CC"/>
                </a:solidFill>
              </a:rPr>
              <a:t>успешность, мобильность и социализация ученика,  «цена» образования</a:t>
            </a:r>
          </a:p>
          <a:p>
            <a:endParaRPr lang="ru-RU" altLang="ru-RU" b="1">
              <a:solidFill>
                <a:srgbClr val="0033CC"/>
              </a:solidFill>
            </a:endParaRPr>
          </a:p>
          <a:p>
            <a:r>
              <a:rPr lang="ru-RU" altLang="ru-RU" b="1"/>
              <a:t>Совокупность образовательных результатов</a:t>
            </a:r>
            <a:r>
              <a:rPr lang="ru-RU" altLang="ru-RU"/>
              <a:t>, обеспечивающих возможность </a:t>
            </a:r>
            <a:r>
              <a:rPr lang="ru-RU" altLang="ru-RU" u="sng"/>
              <a:t>самостоятельного решения</a:t>
            </a:r>
            <a:r>
              <a:rPr lang="ru-RU" altLang="ru-RU"/>
              <a:t> обучаемыми значимых для них проблем, для достижения которых требуется такое </a:t>
            </a:r>
            <a:r>
              <a:rPr lang="ru-RU" altLang="ru-RU" u="sng"/>
              <a:t>время,</a:t>
            </a:r>
            <a:r>
              <a:rPr lang="ru-RU" altLang="ru-RU"/>
              <a:t> которое позволяет обучаемым заниматься и другими видами деятельности, значимыми для их развития</a:t>
            </a:r>
            <a:endParaRPr lang="ru-RU" altLang="ru-RU" u="sng"/>
          </a:p>
          <a:p>
            <a:endParaRPr lang="ru-RU" altLang="ru-RU"/>
          </a:p>
        </p:txBody>
      </p:sp>
      <p:sp>
        <p:nvSpPr>
          <p:cNvPr id="55300" name="Нижний колонтитул 3">
            <a:extLst>
              <a:ext uri="{FF2B5EF4-FFF2-40B4-BE49-F238E27FC236}">
                <a16:creationId xmlns:a16="http://schemas.microsoft.com/office/drawing/2014/main" id="{B8094343-6201-425C-ADDE-9928C4717F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301" name="Номер слайда 4">
            <a:extLst>
              <a:ext uri="{FF2B5EF4-FFF2-40B4-BE49-F238E27FC236}">
                <a16:creationId xmlns:a16="http://schemas.microsoft.com/office/drawing/2014/main" id="{8095CEAD-3600-49CA-9F74-4ACBDF62E2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fld id="{9AD1EFFC-C798-47A6-9E89-FB269402AD31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90D204C-39D7-476D-A5FA-A6A5EA95A9E6}"/>
              </a:ext>
            </a:extLst>
          </p:cNvPr>
          <p:cNvSpPr/>
          <p:nvPr/>
        </p:nvSpPr>
        <p:spPr bwMode="auto">
          <a:xfrm>
            <a:off x="5786438" y="1357313"/>
            <a:ext cx="2428875" cy="41433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ru-RU">
              <a:ea typeface="ヒラギノ角ゴ ProN W6" charset="0"/>
            </a:endParaRPr>
          </a:p>
        </p:txBody>
      </p:sp>
      <p:grpSp>
        <p:nvGrpSpPr>
          <p:cNvPr id="23555" name="Group 2">
            <a:extLst>
              <a:ext uri="{FF2B5EF4-FFF2-40B4-BE49-F238E27FC236}">
                <a16:creationId xmlns:a16="http://schemas.microsoft.com/office/drawing/2014/main" id="{19831816-11A2-4E61-BCD3-90CBD6D3050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49275"/>
            <a:ext cx="7921625" cy="5759450"/>
            <a:chOff x="2430" y="4677"/>
            <a:chExt cx="7210" cy="5400"/>
          </a:xfrm>
        </p:grpSpPr>
        <p:sp>
          <p:nvSpPr>
            <p:cNvPr id="23557" name="Rectangle 3">
              <a:extLst>
                <a:ext uri="{FF2B5EF4-FFF2-40B4-BE49-F238E27FC236}">
                  <a16:creationId xmlns:a16="http://schemas.microsoft.com/office/drawing/2014/main" id="{56873FC7-3BAC-4EB7-B210-1866667B2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" y="4677"/>
              <a:ext cx="7210" cy="54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23558" name="Line 4">
              <a:extLst>
                <a:ext uri="{FF2B5EF4-FFF2-40B4-BE49-F238E27FC236}">
                  <a16:creationId xmlns:a16="http://schemas.microsoft.com/office/drawing/2014/main" id="{1FE3E01E-FB57-45B4-88DA-CC04EFC33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0" y="5560"/>
              <a:ext cx="0" cy="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Line 5">
              <a:extLst>
                <a:ext uri="{FF2B5EF4-FFF2-40B4-BE49-F238E27FC236}">
                  <a16:creationId xmlns:a16="http://schemas.microsoft.com/office/drawing/2014/main" id="{3B3DE1A2-AA77-49DF-B3F6-9F30AEE19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0" y="5560"/>
              <a:ext cx="0" cy="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Line 6">
              <a:extLst>
                <a:ext uri="{FF2B5EF4-FFF2-40B4-BE49-F238E27FC236}">
                  <a16:creationId xmlns:a16="http://schemas.microsoft.com/office/drawing/2014/main" id="{1D50DE86-893F-4F49-8019-A9D654CED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0" y="5560"/>
              <a:ext cx="0" cy="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7">
              <a:extLst>
                <a:ext uri="{FF2B5EF4-FFF2-40B4-BE49-F238E27FC236}">
                  <a16:creationId xmlns:a16="http://schemas.microsoft.com/office/drawing/2014/main" id="{D4850FB3-687B-4C49-B9B3-1E7677555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0" y="5560"/>
              <a:ext cx="0" cy="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8">
              <a:extLst>
                <a:ext uri="{FF2B5EF4-FFF2-40B4-BE49-F238E27FC236}">
                  <a16:creationId xmlns:a16="http://schemas.microsoft.com/office/drawing/2014/main" id="{32BE31F9-BD6C-4E8C-9988-BC3F00933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0" y="5560"/>
              <a:ext cx="0" cy="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9">
              <a:extLst>
                <a:ext uri="{FF2B5EF4-FFF2-40B4-BE49-F238E27FC236}">
                  <a16:creationId xmlns:a16="http://schemas.microsoft.com/office/drawing/2014/main" id="{F138291F-7A8E-4CAF-B7A6-853AE2DB8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0" y="5560"/>
              <a:ext cx="0" cy="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10">
              <a:extLst>
                <a:ext uri="{FF2B5EF4-FFF2-40B4-BE49-F238E27FC236}">
                  <a16:creationId xmlns:a16="http://schemas.microsoft.com/office/drawing/2014/main" id="{3ED4A180-7530-45B5-BA11-D4AA9EC2D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0" y="5560"/>
              <a:ext cx="0" cy="3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Line 11">
              <a:extLst>
                <a:ext uri="{FF2B5EF4-FFF2-40B4-BE49-F238E27FC236}">
                  <a16:creationId xmlns:a16="http://schemas.microsoft.com/office/drawing/2014/main" id="{277E3F5F-857A-4F0B-A18E-F8E96F948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" y="7390"/>
              <a:ext cx="2000" cy="13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12">
              <a:extLst>
                <a:ext uri="{FF2B5EF4-FFF2-40B4-BE49-F238E27FC236}">
                  <a16:creationId xmlns:a16="http://schemas.microsoft.com/office/drawing/2014/main" id="{A252FF88-B428-457C-9AD1-B499B93BD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0" y="7220"/>
              <a:ext cx="2080" cy="1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Line 13">
              <a:extLst>
                <a:ext uri="{FF2B5EF4-FFF2-40B4-BE49-F238E27FC236}">
                  <a16:creationId xmlns:a16="http://schemas.microsoft.com/office/drawing/2014/main" id="{E88B1EF7-4D83-4567-9B69-05A39AD29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20" y="5970"/>
              <a:ext cx="1990" cy="12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8" name="Group 14">
              <a:extLst>
                <a:ext uri="{FF2B5EF4-FFF2-40B4-BE49-F238E27FC236}">
                  <a16:creationId xmlns:a16="http://schemas.microsoft.com/office/drawing/2014/main" id="{C1E0C0E6-8777-469A-BA8F-7B97D2FF84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0" y="6520"/>
              <a:ext cx="5950" cy="1680"/>
              <a:chOff x="3140" y="6520"/>
              <a:chExt cx="5950" cy="1680"/>
            </a:xfrm>
          </p:grpSpPr>
          <p:sp>
            <p:nvSpPr>
              <p:cNvPr id="23576" name="Line 15">
                <a:extLst>
                  <a:ext uri="{FF2B5EF4-FFF2-40B4-BE49-F238E27FC236}">
                    <a16:creationId xmlns:a16="http://schemas.microsoft.com/office/drawing/2014/main" id="{329EE05E-163E-4FCF-8EB6-01596C4F0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0" y="7960"/>
                <a:ext cx="2000" cy="240"/>
              </a:xfrm>
              <a:prstGeom prst="line">
                <a:avLst/>
              </a:prstGeom>
              <a:noFill/>
              <a:ln w="1905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7" name="Line 16">
                <a:extLst>
                  <a:ext uri="{FF2B5EF4-FFF2-40B4-BE49-F238E27FC236}">
                    <a16:creationId xmlns:a16="http://schemas.microsoft.com/office/drawing/2014/main" id="{76D8A191-3784-4FEF-AB10-8D53B8360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40" y="6520"/>
                <a:ext cx="1850" cy="180"/>
              </a:xfrm>
              <a:prstGeom prst="line">
                <a:avLst/>
              </a:prstGeom>
              <a:noFill/>
              <a:ln w="1905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8" name="Line 17">
                <a:extLst>
                  <a:ext uri="{FF2B5EF4-FFF2-40B4-BE49-F238E27FC236}">
                    <a16:creationId xmlns:a16="http://schemas.microsoft.com/office/drawing/2014/main" id="{DF667EFC-C581-41D2-9A99-FDE25D51F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0" y="6690"/>
                <a:ext cx="2120" cy="1270"/>
              </a:xfrm>
              <a:prstGeom prst="line">
                <a:avLst/>
              </a:prstGeom>
              <a:noFill/>
              <a:ln w="1905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9" name="Line 18">
              <a:extLst>
                <a:ext uri="{FF2B5EF4-FFF2-40B4-BE49-F238E27FC236}">
                  <a16:creationId xmlns:a16="http://schemas.microsoft.com/office/drawing/2014/main" id="{7FE9FA5F-03AE-4053-B4D2-140B19EB9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9825"/>
              <a:ext cx="880" cy="0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19">
              <a:extLst>
                <a:ext uri="{FF2B5EF4-FFF2-40B4-BE49-F238E27FC236}">
                  <a16:creationId xmlns:a16="http://schemas.microsoft.com/office/drawing/2014/main" id="{3AD7704D-D5D6-4116-A2FF-7334BB9B1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0" y="9825"/>
              <a:ext cx="1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Line 20">
              <a:extLst>
                <a:ext uri="{FF2B5EF4-FFF2-40B4-BE49-F238E27FC236}">
                  <a16:creationId xmlns:a16="http://schemas.microsoft.com/office/drawing/2014/main" id="{09138BF6-2846-4EA4-917C-19B7E738F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9270"/>
              <a:ext cx="59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Text Box 21">
              <a:extLst>
                <a:ext uri="{FF2B5EF4-FFF2-40B4-BE49-F238E27FC236}">
                  <a16:creationId xmlns:a16="http://schemas.microsoft.com/office/drawing/2014/main" id="{FF5876AC-501D-4208-AC93-08FFE3FE5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" y="9705"/>
              <a:ext cx="241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ru-RU" altLang="ru-RU" sz="1400">
                  <a:latin typeface="Calibri" panose="020F0502020204030204" pitchFamily="34" charset="0"/>
                </a:rPr>
                <a:t>освоение знаковых средств</a:t>
              </a:r>
            </a:p>
          </p:txBody>
        </p:sp>
        <p:sp>
          <p:nvSpPr>
            <p:cNvPr id="23573" name="Text Box 22">
              <a:extLst>
                <a:ext uri="{FF2B5EF4-FFF2-40B4-BE49-F238E27FC236}">
                  <a16:creationId xmlns:a16="http://schemas.microsoft.com/office/drawing/2014/main" id="{78C91450-A919-4C1B-B006-725AE592E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" y="9705"/>
              <a:ext cx="178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ru-RU" altLang="ru-RU" sz="1400">
                  <a:solidFill>
                    <a:srgbClr val="FF0000"/>
                  </a:solidFill>
                  <a:latin typeface="Calibri" panose="020F0502020204030204" pitchFamily="34" charset="0"/>
                </a:rPr>
                <a:t>освоение смыслов</a:t>
              </a:r>
            </a:p>
          </p:txBody>
        </p:sp>
        <p:sp>
          <p:nvSpPr>
            <p:cNvPr id="23574" name="Text Box 23">
              <a:extLst>
                <a:ext uri="{FF2B5EF4-FFF2-40B4-BE49-F238E27FC236}">
                  <a16:creationId xmlns:a16="http://schemas.microsoft.com/office/drawing/2014/main" id="{1DC3648C-34AD-4CAD-ADCA-35729B501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" y="4780"/>
              <a:ext cx="636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Tx/>
                <a:buChar char="•"/>
              </a:pPr>
              <a:r>
                <a:rPr lang="ru-RU" altLang="ru-RU" sz="2000" b="1">
                  <a:solidFill>
                    <a:srgbClr val="FF0000"/>
                  </a:solidFill>
                  <a:latin typeface="Calibri" panose="020F0502020204030204" pitchFamily="34" charset="0"/>
                </a:rPr>
                <a:t>Периодизация культурного развития  по Д. Б. Эльконину</a:t>
              </a:r>
              <a:endParaRPr lang="ru-RU" altLang="ru-RU" sz="200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75" name="Text Box 24">
              <a:extLst>
                <a:ext uri="{FF2B5EF4-FFF2-40B4-BE49-F238E27FC236}">
                  <a16:creationId xmlns:a16="http://schemas.microsoft.com/office/drawing/2014/main" id="{7BE95878-C784-45DE-BE71-8CB9CB093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9380"/>
              <a:ext cx="618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1pPr>
              <a:lvl2pPr marL="742950" indent="-28575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2pPr>
              <a:lvl3pPr marL="11430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3pPr>
              <a:lvl4pPr marL="16002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4pPr>
              <a:lvl5pPr marL="2057400" indent="-228600" eaLnBrk="0" hangingPunct="0"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A7594"/>
                  </a:solidFill>
                  <a:latin typeface="Helvetica Neue Bold Condensed" charset="0"/>
                  <a:cs typeface="ヒラギノ角ゴ ProN W6" charset="0"/>
                  <a:sym typeface="Helvetica Neue Bold Condensed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ru-RU" altLang="ru-RU" sz="1000">
                  <a:latin typeface="Calibri" panose="020F0502020204030204" pitchFamily="34" charset="0"/>
                </a:rPr>
                <a:t>                                </a:t>
              </a:r>
              <a:r>
                <a:rPr lang="ru-RU" altLang="ru-RU" sz="1400">
                  <a:latin typeface="Calibri" panose="020F0502020204030204" pitchFamily="34" charset="0"/>
                </a:rPr>
                <a:t>               7 лет                                                     10 лет                                     15 лет</a:t>
              </a:r>
            </a:p>
          </p:txBody>
        </p:sp>
      </p:grpSp>
      <p:sp>
        <p:nvSpPr>
          <p:cNvPr id="23556" name="Номер слайда 24">
            <a:extLst>
              <a:ext uri="{FF2B5EF4-FFF2-40B4-BE49-F238E27FC236}">
                <a16:creationId xmlns:a16="http://schemas.microsoft.com/office/drawing/2014/main" id="{AFD63A92-5F18-4B3A-8076-40C4BD93F1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fld id="{43E25EC3-BDB0-4E7A-8B31-A2BE7808DFFB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CC5C1C60-EC5F-4C7F-8118-CC310065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Теория культурного развития Л. С. Выготского и ее главная составляющая – </a:t>
            </a:r>
            <a:r>
              <a:rPr lang="ru-RU" altLang="ru-RU" sz="2000" b="1">
                <a:solidFill>
                  <a:srgbClr val="FF0000"/>
                </a:solidFill>
              </a:rPr>
              <a:t>периодизация развития, предложенная Д.Б. Элькониным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0A6DBB4A-9880-4F33-82DD-35C984C2E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900238"/>
            <a:ext cx="8358187" cy="46005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33CC"/>
                </a:solidFill>
              </a:rPr>
              <a:t>«Культурное развитие»  представляется через соотношение </a:t>
            </a:r>
            <a:r>
              <a:rPr lang="ru-RU" altLang="ru-RU" b="1">
                <a:solidFill>
                  <a:srgbClr val="FF0000"/>
                </a:solidFill>
              </a:rPr>
              <a:t>двух</a:t>
            </a:r>
            <a:r>
              <a:rPr lang="ru-RU" altLang="ru-RU">
                <a:solidFill>
                  <a:srgbClr val="0033CC"/>
                </a:solidFill>
              </a:rPr>
              <a:t> жизнедеятельностных линий, которые по очереди доминируют по ходу взросления ребенка.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33CC"/>
                </a:solidFill>
              </a:rPr>
              <a:t>Одна из линий </a:t>
            </a:r>
            <a:r>
              <a:rPr lang="ru-RU" altLang="ru-RU" b="1">
                <a:solidFill>
                  <a:srgbClr val="FF0000"/>
                </a:solidFill>
              </a:rPr>
              <a:t>(операционно-техническая) </a:t>
            </a:r>
            <a:r>
              <a:rPr lang="ru-RU" altLang="ru-RU">
                <a:solidFill>
                  <a:srgbClr val="0033CC"/>
                </a:solidFill>
              </a:rPr>
              <a:t>отображает динамику рефлексивного освоения средств/способов действия,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33CC"/>
                </a:solidFill>
              </a:rPr>
              <a:t>а другая </a:t>
            </a:r>
            <a:r>
              <a:rPr lang="ru-RU" altLang="ru-RU" b="1">
                <a:solidFill>
                  <a:srgbClr val="FF0000"/>
                </a:solidFill>
              </a:rPr>
              <a:t>(смыслообразующая) </a:t>
            </a:r>
            <a:r>
              <a:rPr lang="ru-RU" altLang="ru-RU">
                <a:solidFill>
                  <a:srgbClr val="0033CC"/>
                </a:solidFill>
                <a:sym typeface="Symbol" panose="05050102010706020507" pitchFamily="18" charset="2"/>
              </a:rPr>
              <a:t></a:t>
            </a:r>
            <a:r>
              <a:rPr lang="ru-RU" altLang="ru-RU">
                <a:solidFill>
                  <a:srgbClr val="0033CC"/>
                </a:solidFill>
              </a:rPr>
              <a:t>  освоение аффективно-смысловой стороны накопленных возможностей, которая опробуется в инициативном продуктивном действии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AEE80BFA-4B92-4587-8A17-CA5B434E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теории  периодизации Д.Б.Эльконина</a:t>
            </a:r>
            <a:b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В.И. Слободчикову)</a:t>
            </a:r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4725899E-40AE-47A1-9699-E5AF54A2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52863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Противоположный  вектор  мотивации детей в образовании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</a:t>
            </a:r>
            <a:r>
              <a:rPr lang="ru-RU" alt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(период становления со=бытийности) ребенок нацелен на освоение и принятие,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слоя культурных содержаний (средств действия и форм отношений с другими)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основной школе </a:t>
            </a:r>
            <a:r>
              <a:rPr lang="ru-RU" alt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(период реализации само=бытности) он нацелен на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себя и своего места в новой со=бытийности</a:t>
            </a:r>
            <a:r>
              <a:rPr lang="ru-RU" alt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можно зафиксировать, что на первом этапе (начальная школа) педагогический смысл взаимодействия учителя и учащегося состоит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преодолении индивидуальности ребенка с тем, чтобы вписать ее в рамки культурных форм действия</a:t>
            </a:r>
            <a:r>
              <a:rPr lang="ru-RU" alt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следующем этапе – в преодолении их формальной всеобщности в пользу вариативности, открывающей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культурной индивидуализации ребенка</a:t>
            </a:r>
            <a:r>
              <a:rPr lang="ru-RU" alt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обретения им себя в очередном слое со=бытийности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–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встраивание  себя (со своей индивидуальностью) в разные коллективные группы и развитие в них своей  индивидуальности </a:t>
            </a:r>
            <a:r>
              <a:rPr lang="ru-RU" altLang="ru-RU" sz="2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освоения опять новых слоев культурного  содержания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8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D85564F6-CA31-4822-A5D0-C429F460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68275"/>
            <a:ext cx="7683500" cy="831850"/>
          </a:xfrm>
        </p:spPr>
        <p:txBody>
          <a:bodyPr/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 содержания образования</a:t>
            </a:r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id="{DF5B2350-FE5B-4AA8-83E3-6CB985FC7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285875"/>
            <a:ext cx="8501063" cy="5286375"/>
          </a:xfrm>
        </p:spPr>
        <p:txBody>
          <a:bodyPr/>
          <a:lstStyle/>
          <a:p>
            <a:pPr>
              <a:lnSpc>
                <a:spcPct val="80000"/>
              </a:lnSpc>
              <a:buFont typeface="Helvetica Neue" charset="0"/>
              <a:buNone/>
            </a:pPr>
            <a:r>
              <a:rPr lang="ru-RU" altLang="ru-RU" sz="2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школа </a:t>
            </a:r>
            <a:r>
              <a:rPr lang="ru-RU" altLang="ru-RU" sz="2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линия смыслообразования</a:t>
            </a: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должен оказаться созвучен новой доминанте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инициативе и индивидуализации.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>
              <a:lnSpc>
                <a:spcPct val="80000"/>
              </a:lnSpc>
            </a:pP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сведение </a:t>
            </a:r>
            <a:r>
              <a:rPr lang="ru-RU" altLang="ru-RU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минимуму учительского контроля </a:t>
            </a: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ходом учебной деятельности в рамках дисциплин, которые осваивались с начала школы;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altLang="ru-RU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развернутой практики квазиисследования </a:t>
            </a: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(т.е. учебной деятельности) на новом материале и с высокой степенью </a:t>
            </a:r>
            <a:r>
              <a:rPr lang="ru-RU" altLang="ru-RU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самостоятельности</a:t>
            </a: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altLang="ru-RU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инициативного опробования </a:t>
            </a:r>
            <a:r>
              <a:rPr lang="ru-RU" altLang="ru-RU" sz="22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освоенных способов действия в широких задачных контекстах (например, в рамках проектов).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04D512EB-0F0C-439C-BEA5-B23A1A5A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800" b="1">
                <a:solidFill>
                  <a:srgbClr val="FF0000"/>
                </a:solidFill>
              </a:rPr>
              <a:t>Педагогические  следствия:</a:t>
            </a:r>
            <a:br>
              <a:rPr lang="ru-RU" altLang="ru-RU" sz="2800"/>
            </a:br>
            <a:r>
              <a:rPr lang="ru-RU" altLang="ru-RU" sz="2800">
                <a:solidFill>
                  <a:srgbClr val="FF0000"/>
                </a:solidFill>
              </a:rPr>
              <a:t>возрастные этапы</a:t>
            </a:r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6CEC92B0-A982-45FE-B448-A6A0D276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500188"/>
            <a:ext cx="8713788" cy="4808537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200" b="1">
                <a:solidFill>
                  <a:srgbClr val="0033CC"/>
                </a:solidFill>
              </a:rPr>
              <a:t>Ступень основного общего образования имеет несколько  возрастов: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 b="1" i="1"/>
              <a:t>первый этап</a:t>
            </a:r>
            <a:r>
              <a:rPr lang="ru-RU" altLang="ru-RU" sz="2000"/>
              <a:t> - </a:t>
            </a:r>
            <a:r>
              <a:rPr lang="ru-RU" altLang="ru-RU" sz="2000" b="1" i="1"/>
              <a:t>5-6 классы</a:t>
            </a:r>
            <a:r>
              <a:rPr lang="ru-RU" altLang="ru-RU" sz="2000"/>
              <a:t>, </a:t>
            </a:r>
            <a:r>
              <a:rPr lang="ru-RU" altLang="ru-RU" sz="1900"/>
              <a:t>как </a:t>
            </a:r>
            <a:r>
              <a:rPr lang="ru-RU" altLang="ru-RU" sz="1900" u="sng"/>
              <a:t>образовательный переход </a:t>
            </a:r>
            <a:r>
              <a:rPr lang="ru-RU" altLang="ru-RU" sz="1900"/>
              <a:t>через </a:t>
            </a:r>
            <a:r>
              <a:rPr lang="ru-RU" altLang="ru-RU" sz="1900" b="1"/>
              <a:t>пробы</a:t>
            </a:r>
            <a:r>
              <a:rPr lang="ru-RU" altLang="ru-RU" sz="1900"/>
              <a:t> построения учащимися индивидуальной образовательной траектории в учебной деятельности, обеспечивающий плавный и постепенный, без стрессовый переход обучающихся с одной ступени  образования на другую;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2000"/>
              <a:t> </a:t>
            </a:r>
            <a:r>
              <a:rPr lang="ru-RU" altLang="ru-RU" sz="2000" b="1" i="1"/>
              <a:t>второй этап</a:t>
            </a:r>
            <a:r>
              <a:rPr lang="ru-RU" altLang="ru-RU" sz="2000"/>
              <a:t> – </a:t>
            </a:r>
            <a:r>
              <a:rPr lang="ru-RU" altLang="ru-RU" sz="2000" b="1" i="1"/>
              <a:t>7-9 классы</a:t>
            </a:r>
            <a:r>
              <a:rPr lang="ru-RU" altLang="ru-RU" sz="2000"/>
              <a:t>, </a:t>
            </a:r>
            <a:r>
              <a:rPr lang="ru-RU" altLang="ru-RU" sz="1900"/>
              <a:t>как </a:t>
            </a:r>
            <a:r>
              <a:rPr lang="ru-RU" altLang="ru-RU" sz="1900" u="sng"/>
              <a:t>этап самоопределения </a:t>
            </a:r>
            <a:r>
              <a:rPr lang="ru-RU" altLang="ru-RU" sz="1900"/>
              <a:t>подростка через </a:t>
            </a:r>
            <a:r>
              <a:rPr lang="ru-RU" altLang="ru-RU" sz="1900" b="1"/>
              <a:t>опробования себя в разных видах деятельности</a:t>
            </a:r>
            <a:r>
              <a:rPr lang="ru-RU" altLang="ru-RU" sz="1900"/>
              <a:t>, координацию разных учебных предметов, построение индивидуальных образовательных маршрутов (траекторий) в разных видах деятельности, наличие личностно значимых  образовательных событий, что должно привести к становлению позиции как особого способа  рассмотрения вещей, удерживающего  разнообразие и границы возможный видений в учебном предмете (предметах).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0033CC"/>
              </a:solidFill>
            </a:endParaRPr>
          </a:p>
        </p:txBody>
      </p:sp>
      <p:sp>
        <p:nvSpPr>
          <p:cNvPr id="27652" name="Нижний колонтитул 3">
            <a:extLst>
              <a:ext uri="{FF2B5EF4-FFF2-40B4-BE49-F238E27FC236}">
                <a16:creationId xmlns:a16="http://schemas.microsoft.com/office/drawing/2014/main" id="{62304AE0-FE91-4E49-98F8-E8A8E02F2CB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FA222D1-B7AA-4557-BF28-4E4900B4C2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1pPr>
            <a:lvl2pPr marL="742950" indent="-28575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2pPr>
            <a:lvl3pPr marL="11430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3pPr>
            <a:lvl4pPr marL="16002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4pPr>
            <a:lvl5pPr marL="2057400" indent="-228600" eaLnBrk="0" hangingPunct="0"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A7594"/>
                </a:solidFill>
                <a:latin typeface="Helvetica Neue Bold Condensed" charset="0"/>
                <a:cs typeface="ヒラギノ角ゴ ProN W6" charset="0"/>
                <a:sym typeface="Helvetica Neue Bold Condensed" charset="0"/>
              </a:defRPr>
            </a:lvl9pPr>
          </a:lstStyle>
          <a:p>
            <a:pPr eaLnBrk="1" hangingPunct="1"/>
            <a:fld id="{34C0E9AC-8103-4BA0-A249-EE1B3D66E111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20132F4B-1349-4E37-AEA9-79FF399E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93772291-7199-4D28-A38B-8ED50281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857250"/>
            <a:ext cx="7764463" cy="5153025"/>
          </a:xfrm>
        </p:spPr>
        <p:txBody>
          <a:bodyPr/>
          <a:lstStyle/>
          <a:p>
            <a:pPr algn="ctr">
              <a:buFont typeface="Helvetica Neue" charset="0"/>
              <a:buNone/>
            </a:pPr>
            <a:r>
              <a:rPr lang="ru-RU" altLang="ru-RU" sz="3200" b="1">
                <a:solidFill>
                  <a:srgbClr val="FF0000"/>
                </a:solidFill>
              </a:rPr>
              <a:t>Часть 2</a:t>
            </a:r>
          </a:p>
          <a:p>
            <a:pPr algn="ctr">
              <a:buFont typeface="Helvetica Neue" charset="0"/>
              <a:buNone/>
            </a:pPr>
            <a:r>
              <a:rPr lang="ru-RU" altLang="ru-RU" sz="3200" b="1">
                <a:solidFill>
                  <a:srgbClr val="FF0000"/>
                </a:solidFill>
              </a:rPr>
              <a:t>Проектирование образовательных результатов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Заголовок и пункты - слева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лева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Заголовок и пункты - сле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Заголовок и пункты - 2 столбца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2 столбца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Заголовок и пункты - 2 столб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головок, пункты и фото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, пункты и фото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Заголовок, пункты и фо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Фото - 3 шт.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3 шт.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3 шт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Заголовок и пункты - справа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 - справа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Заголовок и пункты - справ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Фото - вертикально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вертикально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вертик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Фото - горизонтально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горизонтальн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Фото - горизонтально, большое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горизонтально, большое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горизонтально, большо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Фото - 4 шт.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4 шт.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4 шт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пункты">
  <a:themeElements>
    <a:clrScheme name="">
      <a:dk1>
        <a:srgbClr val="4A7594"/>
      </a:dk1>
      <a:lt1>
        <a:srgbClr val="B58A6B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D7C4BA"/>
      </a:accent3>
      <a:accent4>
        <a:srgbClr val="3E637E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Заголовок и 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Фото - 6 шт.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6 шт.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6 шт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Фото - 2 шт.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2 шт.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2 шт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Фото - большое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Фото - большое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Фото - большо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устой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устой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Пусто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головок - вверху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вверху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Заголовок - вверх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головок - по центру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- по центру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Заголовок - по центр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Пункты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7C4BA"/>
      </a:accent3>
      <a:accent4>
        <a:srgbClr val="3E637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ункты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A7594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Pages>0</Pages>
  <Words>2610</Words>
  <Characters>0</Characters>
  <Application>Microsoft Office PowerPoint</Application>
  <PresentationFormat>Экран (4:3)</PresentationFormat>
  <Lines>0</Lines>
  <Paragraphs>308</Paragraphs>
  <Slides>37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69" baseType="lpstr">
      <vt:lpstr>Helvetica Neue Bold Condensed</vt:lpstr>
      <vt:lpstr>ヒラギノ角ゴ ProN W6</vt:lpstr>
      <vt:lpstr>Arial</vt:lpstr>
      <vt:lpstr>Helvetica Neue Light</vt:lpstr>
      <vt:lpstr>ヒラギノ角ゴ ProN W3</vt:lpstr>
      <vt:lpstr>Helvetica Neue</vt:lpstr>
      <vt:lpstr>Calibri</vt:lpstr>
      <vt:lpstr>Symbol</vt:lpstr>
      <vt:lpstr>Times New Roman</vt:lpstr>
      <vt:lpstr>Lucida Grande</vt:lpstr>
      <vt:lpstr>Tahoma Bold</vt:lpstr>
      <vt:lpstr>Tahoma</vt:lpstr>
      <vt:lpstr>Arial Bold</vt:lpstr>
      <vt:lpstr>Times New Roman Bold</vt:lpstr>
      <vt:lpstr>Заголовок и пункты - слева</vt:lpstr>
      <vt:lpstr>Заголовок и пункты</vt:lpstr>
      <vt:lpstr>Фото - 6 шт.</vt:lpstr>
      <vt:lpstr>Фото - 2 шт.</vt:lpstr>
      <vt:lpstr>Фото - большое</vt:lpstr>
      <vt:lpstr>Пустой</vt:lpstr>
      <vt:lpstr>Заголовок - вверху</vt:lpstr>
      <vt:lpstr>Заголовок - по центру</vt:lpstr>
      <vt:lpstr>Пункты</vt:lpstr>
      <vt:lpstr>Заголовок и пункты - 2 столбца</vt:lpstr>
      <vt:lpstr>Заголовок, пункты и фото</vt:lpstr>
      <vt:lpstr>Фото - 3 шт.</vt:lpstr>
      <vt:lpstr>Заголовок и пункты - справа</vt:lpstr>
      <vt:lpstr>Фото - вертикально</vt:lpstr>
      <vt:lpstr>Фото - горизонтально</vt:lpstr>
      <vt:lpstr>Фото - горизонтально, большое</vt:lpstr>
      <vt:lpstr>Фото - 4 шт.</vt:lpstr>
      <vt:lpstr>Microsoft Graph Chart</vt:lpstr>
      <vt:lpstr>Презентация PowerPoint</vt:lpstr>
      <vt:lpstr>Презентация PowerPoint</vt:lpstr>
      <vt:lpstr>1.Содержание образования  как основа для появления новых образовательных результатов</vt:lpstr>
      <vt:lpstr>Презентация PowerPoint</vt:lpstr>
      <vt:lpstr>Теория культурного развития Л. С. Выготского и ее главная составляющая – периодизация развития, предложенная Д.Б. Элькониным</vt:lpstr>
      <vt:lpstr>Развитие теории  периодизации Д.Б.Эльконина  (по В.И. Слободчикову)</vt:lpstr>
      <vt:lpstr>Ориентиры  содержания образования</vt:lpstr>
      <vt:lpstr>Педагогические  следствия: возрастные этапы</vt:lpstr>
      <vt:lpstr>Презентация PowerPoint</vt:lpstr>
      <vt:lpstr>Современные образовательные результаты</vt:lpstr>
      <vt:lpstr>Опора на международный  и отечественный опыт  в области оценки качества образования</vt:lpstr>
      <vt:lpstr>А как у нас? (рекомендации примерной ООП НОО)</vt:lpstr>
      <vt:lpstr>Опора на международный и отечественный опыт в области оценки качества образования</vt:lpstr>
      <vt:lpstr>А как у нас? ( Рекомендации примерной ООП)</vt:lpstr>
      <vt:lpstr>Принципы конструирования образовательных результатов</vt:lpstr>
      <vt:lpstr>Структура образовательных результатов</vt:lpstr>
      <vt:lpstr>Учебная грамотность</vt:lpstr>
      <vt:lpstr>Презентация PowerPoint</vt:lpstr>
      <vt:lpstr>Презентация PowerPoint</vt:lpstr>
      <vt:lpstr>Коммуникативная грамотность</vt:lpstr>
      <vt:lpstr>Информационная  грамотность</vt:lpstr>
      <vt:lpstr>Проектная задача как инструмент оценки коммуникативной и информационной грамотности</vt:lpstr>
      <vt:lpstr>Педагогическая технология  деятельностного подхода</vt:lpstr>
      <vt:lpstr>Структура задачи </vt:lpstr>
      <vt:lpstr>Решение межпредметных разновозрастных задач</vt:lpstr>
      <vt:lpstr>финальный день решения проектной задачи</vt:lpstr>
      <vt:lpstr>экспертные листы</vt:lpstr>
      <vt:lpstr>экспертный лист</vt:lpstr>
      <vt:lpstr> Блок 2. Учебно-предметные компетентности (а не просто  предметные (академические знания) </vt:lpstr>
      <vt:lpstr>Презентация PowerPoint</vt:lpstr>
      <vt:lpstr>Презентация PowerPoint</vt:lpstr>
      <vt:lpstr>Особенность  инструмента </vt:lpstr>
      <vt:lpstr>Результаты диагностики </vt:lpstr>
      <vt:lpstr>Результаты диагностики </vt:lpstr>
      <vt:lpstr>Блок 3. Личностные  результаты как социальный опыт ребенка</vt:lpstr>
      <vt:lpstr>Блок 3. Личностные образовательные  результаты учащихся</vt:lpstr>
      <vt:lpstr>3. Качество 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оценочных процедур формирования метапредметных образовательных результатов в начальной школе</dc:title>
  <dc:creator>c400</dc:creator>
  <cp:lastModifiedBy>katerina@lansite.ru</cp:lastModifiedBy>
  <cp:revision>13</cp:revision>
  <dcterms:modified xsi:type="dcterms:W3CDTF">2020-11-18T06:37:28Z</dcterms:modified>
</cp:coreProperties>
</file>